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294" r:id="rId3"/>
    <p:sldId id="292" r:id="rId4"/>
    <p:sldId id="293" r:id="rId5"/>
    <p:sldId id="295" r:id="rId6"/>
    <p:sldId id="296" r:id="rId7"/>
    <p:sldId id="290" r:id="rId8"/>
    <p:sldId id="297" r:id="rId9"/>
    <p:sldId id="298" r:id="rId10"/>
    <p:sldId id="29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FFC000"/>
    <a:srgbClr val="4472C4"/>
    <a:srgbClr val="004A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Gaya Medium 2 - Akse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Gaya Medium 2 - Akse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Gaya Medium 3 - Akse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Gaya Gelap 1 - Akse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Gaya Gelap 1 - Akse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Gaya Tema 1 - Akse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Gaya Terang 2 - Akse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Gaya Terang 2 - Akse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Gaya Terang 2 - Akse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Gaya Terang 2 - Akse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780" y="5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ED608F9F-AA8B-4A5E-950E-D8F2150045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67BAD221-9C01-45F1-A1E5-E6EFA80133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d-ID"/>
              <a:t>Klik untuk mengedit gaya subjudul Master</a:t>
            </a:r>
            <a:endParaRPr lang="en-ID"/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048A7AB7-E335-44A6-8C9E-4EA966703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3071-5E09-4F0A-9F5B-7BD866AA7874}" type="datetimeFigureOut">
              <a:rPr lang="en-ID" smtClean="0"/>
              <a:t>23/05/2022</a:t>
            </a:fld>
            <a:endParaRPr lang="en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CAD186E6-EB48-4A33-9A23-B51313FA5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C5C874B1-8EA4-4490-AE22-4D192883D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1C4B-F15F-47AD-A5BC-E42049647D9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61961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Tanggal 1">
            <a:extLst>
              <a:ext uri="{FF2B5EF4-FFF2-40B4-BE49-F238E27FC236}">
                <a16:creationId xmlns:a16="http://schemas.microsoft.com/office/drawing/2014/main" id="{2DD13AAB-6CD9-40FE-B678-CFEC180A2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3071-5E09-4F0A-9F5B-7BD866AA7874}" type="datetimeFigureOut">
              <a:rPr lang="en-ID" smtClean="0"/>
              <a:t>23/05/2022</a:t>
            </a:fld>
            <a:endParaRPr lang="en-ID"/>
          </a:p>
        </p:txBody>
      </p:sp>
      <p:sp>
        <p:nvSpPr>
          <p:cNvPr id="3" name="Tampungan Kaki 2">
            <a:extLst>
              <a:ext uri="{FF2B5EF4-FFF2-40B4-BE49-F238E27FC236}">
                <a16:creationId xmlns:a16="http://schemas.microsoft.com/office/drawing/2014/main" id="{E5DE5652-3F1B-47C4-861A-D086F443C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Tampungan Nomor Slide 3">
            <a:extLst>
              <a:ext uri="{FF2B5EF4-FFF2-40B4-BE49-F238E27FC236}">
                <a16:creationId xmlns:a16="http://schemas.microsoft.com/office/drawing/2014/main" id="{A17F705D-4D94-40A3-87A0-1AAF5FBE5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1C4B-F15F-47AD-A5BC-E42049647D9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06586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83557952-BF77-4820-A478-6B42817EE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70347B67-8312-4773-BCF9-5F7B0AAEF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4" name="Tampungan Teks 3">
            <a:extLst>
              <a:ext uri="{FF2B5EF4-FFF2-40B4-BE49-F238E27FC236}">
                <a16:creationId xmlns:a16="http://schemas.microsoft.com/office/drawing/2014/main" id="{47D60715-E892-4843-BAE8-D553962D1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Tampungan Tanggal 4">
            <a:extLst>
              <a:ext uri="{FF2B5EF4-FFF2-40B4-BE49-F238E27FC236}">
                <a16:creationId xmlns:a16="http://schemas.microsoft.com/office/drawing/2014/main" id="{FA396946-8081-4B8B-B408-62D09F5D3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3071-5E09-4F0A-9F5B-7BD866AA7874}" type="datetimeFigureOut">
              <a:rPr lang="en-ID" smtClean="0"/>
              <a:t>23/05/2022</a:t>
            </a:fld>
            <a:endParaRPr lang="en-ID"/>
          </a:p>
        </p:txBody>
      </p:sp>
      <p:sp>
        <p:nvSpPr>
          <p:cNvPr id="6" name="Tampungan Kaki 5">
            <a:extLst>
              <a:ext uri="{FF2B5EF4-FFF2-40B4-BE49-F238E27FC236}">
                <a16:creationId xmlns:a16="http://schemas.microsoft.com/office/drawing/2014/main" id="{31784CC1-DE4E-4F96-A5AE-AE0E53F1A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Tampungan Nomor Slide 6">
            <a:extLst>
              <a:ext uri="{FF2B5EF4-FFF2-40B4-BE49-F238E27FC236}">
                <a16:creationId xmlns:a16="http://schemas.microsoft.com/office/drawing/2014/main" id="{2F069FE1-6838-4A6F-B9D5-C64DD1200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1C4B-F15F-47AD-A5BC-E42049647D9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44544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622FF11F-082C-49E6-A217-94412EA65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Tampungan Gambar 2">
            <a:extLst>
              <a:ext uri="{FF2B5EF4-FFF2-40B4-BE49-F238E27FC236}">
                <a16:creationId xmlns:a16="http://schemas.microsoft.com/office/drawing/2014/main" id="{FCF3AA4F-B3FF-48EA-8DFB-F252247591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ampungan Teks 3">
            <a:extLst>
              <a:ext uri="{FF2B5EF4-FFF2-40B4-BE49-F238E27FC236}">
                <a16:creationId xmlns:a16="http://schemas.microsoft.com/office/drawing/2014/main" id="{25D2CA93-0D9C-491F-8F64-55040078C4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Tampungan Tanggal 4">
            <a:extLst>
              <a:ext uri="{FF2B5EF4-FFF2-40B4-BE49-F238E27FC236}">
                <a16:creationId xmlns:a16="http://schemas.microsoft.com/office/drawing/2014/main" id="{9E63A354-05C4-4060-B632-6083BFFA0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3071-5E09-4F0A-9F5B-7BD866AA7874}" type="datetimeFigureOut">
              <a:rPr lang="en-ID" smtClean="0"/>
              <a:t>23/05/2022</a:t>
            </a:fld>
            <a:endParaRPr lang="en-ID"/>
          </a:p>
        </p:txBody>
      </p:sp>
      <p:sp>
        <p:nvSpPr>
          <p:cNvPr id="6" name="Tampungan Kaki 5">
            <a:extLst>
              <a:ext uri="{FF2B5EF4-FFF2-40B4-BE49-F238E27FC236}">
                <a16:creationId xmlns:a16="http://schemas.microsoft.com/office/drawing/2014/main" id="{3723892E-7ED6-44CC-9245-9810DC473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Tampungan Nomor Slide 6">
            <a:extLst>
              <a:ext uri="{FF2B5EF4-FFF2-40B4-BE49-F238E27FC236}">
                <a16:creationId xmlns:a16="http://schemas.microsoft.com/office/drawing/2014/main" id="{38271D3C-FA0A-4E6D-9905-789F32048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1C4B-F15F-47AD-A5BC-E42049647D9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48610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65DA9067-AEF2-4958-AB39-592168627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Tampungan Teks Vertikal 2">
            <a:extLst>
              <a:ext uri="{FF2B5EF4-FFF2-40B4-BE49-F238E27FC236}">
                <a16:creationId xmlns:a16="http://schemas.microsoft.com/office/drawing/2014/main" id="{4332350A-610F-455E-A9B3-AD25061B79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8C22793E-C439-4F02-8629-943B2B0ED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3071-5E09-4F0A-9F5B-7BD866AA7874}" type="datetimeFigureOut">
              <a:rPr lang="en-ID" smtClean="0"/>
              <a:t>23/05/2022</a:t>
            </a:fld>
            <a:endParaRPr lang="en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FF41BFC1-A29C-48A4-B307-E0E2BC261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A1A518A0-8F87-4064-B5BB-A5747C089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1C4B-F15F-47AD-A5BC-E42049647D9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34459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Vertikal 1">
            <a:extLst>
              <a:ext uri="{FF2B5EF4-FFF2-40B4-BE49-F238E27FC236}">
                <a16:creationId xmlns:a16="http://schemas.microsoft.com/office/drawing/2014/main" id="{7E6C7BF3-4C63-4C8D-B71E-EDAF37001C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Tampungan Teks Vertikal 2">
            <a:extLst>
              <a:ext uri="{FF2B5EF4-FFF2-40B4-BE49-F238E27FC236}">
                <a16:creationId xmlns:a16="http://schemas.microsoft.com/office/drawing/2014/main" id="{9D805DF0-0035-456C-81E5-C993E33F0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9E8BFCC8-F236-4F26-B07C-A66812FA8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3071-5E09-4F0A-9F5B-7BD866AA7874}" type="datetimeFigureOut">
              <a:rPr lang="en-ID" smtClean="0"/>
              <a:t>23/05/2022</a:t>
            </a:fld>
            <a:endParaRPr lang="en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8DB91C45-79B6-46C9-8E4A-A80DEB697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0E6E082F-025A-4F55-80EC-C24A9C19E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1C4B-F15F-47AD-A5BC-E42049647D9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48101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2A28AC74-23C8-41E9-8E16-B3D4A5072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89C503FF-3AB3-413E-8F43-7ED73ED3C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7D93D9C7-6F55-4FB3-9DAE-87BD5EB1B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3071-5E09-4F0A-9F5B-7BD866AA7874}" type="datetimeFigureOut">
              <a:rPr lang="en-ID" smtClean="0"/>
              <a:t>23/05/2022</a:t>
            </a:fld>
            <a:endParaRPr lang="en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F415873E-069C-4BE2-BE8F-DFD220102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CC175B57-9404-4AD1-B402-672FEDC83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1C4B-F15F-47AD-A5BC-E42049647D96}" type="slidenum">
              <a:rPr lang="en-ID" smtClean="0"/>
              <a:t>‹#›</a:t>
            </a:fld>
            <a:endParaRPr lang="en-ID"/>
          </a:p>
        </p:txBody>
      </p:sp>
      <p:pic>
        <p:nvPicPr>
          <p:cNvPr id="7" name="Gambar 6" descr="Sebuah gambar berisi teks, lonceng cina, grafik vektor&#10;&#10;Deskripsi dibuat secara otomatis">
            <a:extLst>
              <a:ext uri="{FF2B5EF4-FFF2-40B4-BE49-F238E27FC236}">
                <a16:creationId xmlns:a16="http://schemas.microsoft.com/office/drawing/2014/main" id="{F2AE2A42-00AF-4465-A969-9E863164C4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2277" y="-96265"/>
            <a:ext cx="3939542" cy="6863683"/>
          </a:xfrm>
          <a:prstGeom prst="rect">
            <a:avLst/>
          </a:prstGeom>
        </p:spPr>
      </p:pic>
      <p:grpSp>
        <p:nvGrpSpPr>
          <p:cNvPr id="8" name="Grup 7">
            <a:extLst>
              <a:ext uri="{FF2B5EF4-FFF2-40B4-BE49-F238E27FC236}">
                <a16:creationId xmlns:a16="http://schemas.microsoft.com/office/drawing/2014/main" id="{02A62524-5B3D-41DA-A778-4EF5337FC4E9}"/>
              </a:ext>
            </a:extLst>
          </p:cNvPr>
          <p:cNvGrpSpPr/>
          <p:nvPr userDrawn="1"/>
        </p:nvGrpSpPr>
        <p:grpSpPr>
          <a:xfrm>
            <a:off x="6800849" y="0"/>
            <a:ext cx="5391151" cy="495300"/>
            <a:chOff x="6519309" y="0"/>
            <a:chExt cx="5672692" cy="593310"/>
          </a:xfrm>
        </p:grpSpPr>
        <p:sp>
          <p:nvSpPr>
            <p:cNvPr id="9" name="Bentuk Bebas: Bentuk 8">
              <a:extLst>
                <a:ext uri="{FF2B5EF4-FFF2-40B4-BE49-F238E27FC236}">
                  <a16:creationId xmlns:a16="http://schemas.microsoft.com/office/drawing/2014/main" id="{D2EE452C-A40F-498A-97D6-994020DF61B0}"/>
                </a:ext>
              </a:extLst>
            </p:cNvPr>
            <p:cNvSpPr/>
            <p:nvPr/>
          </p:nvSpPr>
          <p:spPr>
            <a:xfrm>
              <a:off x="6519309" y="0"/>
              <a:ext cx="5672692" cy="354842"/>
            </a:xfrm>
            <a:custGeom>
              <a:avLst/>
              <a:gdLst>
                <a:gd name="connsiteX0" fmla="*/ 0 w 5672692"/>
                <a:gd name="connsiteY0" fmla="*/ 0 h 354842"/>
                <a:gd name="connsiteX1" fmla="*/ 5672692 w 5672692"/>
                <a:gd name="connsiteY1" fmla="*/ 0 h 354842"/>
                <a:gd name="connsiteX2" fmla="*/ 5672692 w 5672692"/>
                <a:gd name="connsiteY2" fmla="*/ 354842 h 354842"/>
                <a:gd name="connsiteX3" fmla="*/ 509689 w 5672692"/>
                <a:gd name="connsiteY3" fmla="*/ 354842 h 35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72692" h="354842">
                  <a:moveTo>
                    <a:pt x="0" y="0"/>
                  </a:moveTo>
                  <a:lnTo>
                    <a:pt x="5672692" y="0"/>
                  </a:lnTo>
                  <a:lnTo>
                    <a:pt x="5672692" y="354842"/>
                  </a:lnTo>
                  <a:lnTo>
                    <a:pt x="509689" y="354842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10" name="Bentuk Bebas: Bentuk 9">
              <a:extLst>
                <a:ext uri="{FF2B5EF4-FFF2-40B4-BE49-F238E27FC236}">
                  <a16:creationId xmlns:a16="http://schemas.microsoft.com/office/drawing/2014/main" id="{3BF334FF-E50F-4309-BF6C-B4EC0EEEDD3E}"/>
                </a:ext>
              </a:extLst>
            </p:cNvPr>
            <p:cNvSpPr/>
            <p:nvPr/>
          </p:nvSpPr>
          <p:spPr>
            <a:xfrm>
              <a:off x="8379724" y="354842"/>
              <a:ext cx="3812276" cy="238468"/>
            </a:xfrm>
            <a:custGeom>
              <a:avLst/>
              <a:gdLst>
                <a:gd name="connsiteX0" fmla="*/ 0 w 5672692"/>
                <a:gd name="connsiteY0" fmla="*/ 0 h 354842"/>
                <a:gd name="connsiteX1" fmla="*/ 5672692 w 5672692"/>
                <a:gd name="connsiteY1" fmla="*/ 0 h 354842"/>
                <a:gd name="connsiteX2" fmla="*/ 5672692 w 5672692"/>
                <a:gd name="connsiteY2" fmla="*/ 354842 h 354842"/>
                <a:gd name="connsiteX3" fmla="*/ 509689 w 5672692"/>
                <a:gd name="connsiteY3" fmla="*/ 354842 h 35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72692" h="354842">
                  <a:moveTo>
                    <a:pt x="0" y="0"/>
                  </a:moveTo>
                  <a:lnTo>
                    <a:pt x="5672692" y="0"/>
                  </a:lnTo>
                  <a:lnTo>
                    <a:pt x="5672692" y="354842"/>
                  </a:lnTo>
                  <a:lnTo>
                    <a:pt x="509689" y="354842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</p:grpSp>
      <p:sp>
        <p:nvSpPr>
          <p:cNvPr id="21" name="Bentuk Bebas: Bentuk 20">
            <a:extLst>
              <a:ext uri="{FF2B5EF4-FFF2-40B4-BE49-F238E27FC236}">
                <a16:creationId xmlns:a16="http://schemas.microsoft.com/office/drawing/2014/main" id="{C9232DF4-93AB-44D1-B3B1-27F2576FB8E5}"/>
              </a:ext>
            </a:extLst>
          </p:cNvPr>
          <p:cNvSpPr/>
          <p:nvPr/>
        </p:nvSpPr>
        <p:spPr>
          <a:xfrm>
            <a:off x="11446633" y="5430861"/>
            <a:ext cx="745366" cy="1433166"/>
          </a:xfrm>
          <a:custGeom>
            <a:avLst/>
            <a:gdLst>
              <a:gd name="connsiteX0" fmla="*/ 745366 w 745366"/>
              <a:gd name="connsiteY0" fmla="*/ 0 h 1433166"/>
              <a:gd name="connsiteX1" fmla="*/ 745366 w 745366"/>
              <a:gd name="connsiteY1" fmla="*/ 1433166 h 1433166"/>
              <a:gd name="connsiteX2" fmla="*/ 0 w 745366"/>
              <a:gd name="connsiteY2" fmla="*/ 1433166 h 1433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5366" h="1433166">
                <a:moveTo>
                  <a:pt x="745366" y="0"/>
                </a:moveTo>
                <a:lnTo>
                  <a:pt x="745366" y="1433166"/>
                </a:lnTo>
                <a:lnTo>
                  <a:pt x="0" y="1433166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23" name="Bentuk Bebas: Bentuk 22">
            <a:extLst>
              <a:ext uri="{FF2B5EF4-FFF2-40B4-BE49-F238E27FC236}">
                <a16:creationId xmlns:a16="http://schemas.microsoft.com/office/drawing/2014/main" id="{1D892AF2-FD29-49FE-9C93-FF735C48DD85}"/>
              </a:ext>
            </a:extLst>
          </p:cNvPr>
          <p:cNvSpPr/>
          <p:nvPr/>
        </p:nvSpPr>
        <p:spPr>
          <a:xfrm rot="2387982">
            <a:off x="10880299" y="5864990"/>
            <a:ext cx="805844" cy="1431258"/>
          </a:xfrm>
          <a:custGeom>
            <a:avLst/>
            <a:gdLst>
              <a:gd name="connsiteX0" fmla="*/ 523067 w 805844"/>
              <a:gd name="connsiteY0" fmla="*/ 0 h 1431258"/>
              <a:gd name="connsiteX1" fmla="*/ 805844 w 805844"/>
              <a:gd name="connsiteY1" fmla="*/ 759861 h 1431258"/>
              <a:gd name="connsiteX2" fmla="*/ 0 w 805844"/>
              <a:gd name="connsiteY2" fmla="*/ 1431258 h 143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5844" h="1431258">
                <a:moveTo>
                  <a:pt x="523067" y="0"/>
                </a:moveTo>
                <a:lnTo>
                  <a:pt x="805844" y="759861"/>
                </a:lnTo>
                <a:lnTo>
                  <a:pt x="0" y="1431258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pic>
        <p:nvPicPr>
          <p:cNvPr id="15" name="Gambar 14">
            <a:extLst>
              <a:ext uri="{FF2B5EF4-FFF2-40B4-BE49-F238E27FC236}">
                <a16:creationId xmlns:a16="http://schemas.microsoft.com/office/drawing/2014/main" id="{A61DF7E3-78D1-4C25-B394-B3A41952909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65" y="133125"/>
            <a:ext cx="2839186" cy="527278"/>
          </a:xfrm>
          <a:prstGeom prst="rect">
            <a:avLst/>
          </a:prstGeom>
        </p:spPr>
      </p:pic>
      <p:grpSp>
        <p:nvGrpSpPr>
          <p:cNvPr id="16" name="Grup 15">
            <a:extLst>
              <a:ext uri="{FF2B5EF4-FFF2-40B4-BE49-F238E27FC236}">
                <a16:creationId xmlns:a16="http://schemas.microsoft.com/office/drawing/2014/main" id="{A2AF7D6F-75F0-4787-95CF-1879C44413C8}"/>
              </a:ext>
            </a:extLst>
          </p:cNvPr>
          <p:cNvGrpSpPr/>
          <p:nvPr userDrawn="1"/>
        </p:nvGrpSpPr>
        <p:grpSpPr>
          <a:xfrm>
            <a:off x="0" y="1087220"/>
            <a:ext cx="213360" cy="604420"/>
            <a:chOff x="0" y="1087219"/>
            <a:chExt cx="335280" cy="646329"/>
          </a:xfrm>
        </p:grpSpPr>
        <p:sp>
          <p:nvSpPr>
            <p:cNvPr id="17" name="Persegi Panjang 16">
              <a:extLst>
                <a:ext uri="{FF2B5EF4-FFF2-40B4-BE49-F238E27FC236}">
                  <a16:creationId xmlns:a16="http://schemas.microsoft.com/office/drawing/2014/main" id="{EEC50DC0-A56A-496D-8A66-7F77A86B22B6}"/>
                </a:ext>
              </a:extLst>
            </p:cNvPr>
            <p:cNvSpPr/>
            <p:nvPr/>
          </p:nvSpPr>
          <p:spPr>
            <a:xfrm>
              <a:off x="0" y="1087219"/>
              <a:ext cx="335280" cy="14722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8" name="Persegi Panjang 17">
              <a:extLst>
                <a:ext uri="{FF2B5EF4-FFF2-40B4-BE49-F238E27FC236}">
                  <a16:creationId xmlns:a16="http://schemas.microsoft.com/office/drawing/2014/main" id="{560E964A-8F8E-4109-ACB3-EEA95E414992}"/>
                </a:ext>
              </a:extLst>
            </p:cNvPr>
            <p:cNvSpPr/>
            <p:nvPr/>
          </p:nvSpPr>
          <p:spPr>
            <a:xfrm>
              <a:off x="0" y="1336773"/>
              <a:ext cx="335280" cy="14722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9" name="Persegi Panjang 18">
              <a:extLst>
                <a:ext uri="{FF2B5EF4-FFF2-40B4-BE49-F238E27FC236}">
                  <a16:creationId xmlns:a16="http://schemas.microsoft.com/office/drawing/2014/main" id="{AEA6BAE5-6772-4E94-B291-8176A17F50A9}"/>
                </a:ext>
              </a:extLst>
            </p:cNvPr>
            <p:cNvSpPr/>
            <p:nvPr/>
          </p:nvSpPr>
          <p:spPr>
            <a:xfrm>
              <a:off x="0" y="1586327"/>
              <a:ext cx="335280" cy="14722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26" name="Bentuk Bebas: Bentuk 25">
            <a:extLst>
              <a:ext uri="{FF2B5EF4-FFF2-40B4-BE49-F238E27FC236}">
                <a16:creationId xmlns:a16="http://schemas.microsoft.com/office/drawing/2014/main" id="{E37070F4-CC9F-48FA-BBB9-15077CB47758}"/>
              </a:ext>
            </a:extLst>
          </p:cNvPr>
          <p:cNvSpPr/>
          <p:nvPr userDrawn="1"/>
        </p:nvSpPr>
        <p:spPr>
          <a:xfrm rot="3525995">
            <a:off x="10327903" y="5674043"/>
            <a:ext cx="699215" cy="1972186"/>
          </a:xfrm>
          <a:custGeom>
            <a:avLst/>
            <a:gdLst>
              <a:gd name="connsiteX0" fmla="*/ 478508 w 699215"/>
              <a:gd name="connsiteY0" fmla="*/ 0 h 1972186"/>
              <a:gd name="connsiteX1" fmla="*/ 699215 w 699215"/>
              <a:gd name="connsiteY1" fmla="*/ 819164 h 1972186"/>
              <a:gd name="connsiteX2" fmla="*/ 0 w 699215"/>
              <a:gd name="connsiteY2" fmla="*/ 1972186 h 1972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9215" h="1972186">
                <a:moveTo>
                  <a:pt x="478508" y="0"/>
                </a:moveTo>
                <a:lnTo>
                  <a:pt x="699215" y="819164"/>
                </a:lnTo>
                <a:lnTo>
                  <a:pt x="0" y="1972186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23335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ambar 6" descr="Sebuah gambar berisi teks, lonceng cina, grafik vektor&#10;&#10;Deskripsi dibuat secara otomatis">
            <a:extLst>
              <a:ext uri="{FF2B5EF4-FFF2-40B4-BE49-F238E27FC236}">
                <a16:creationId xmlns:a16="http://schemas.microsoft.com/office/drawing/2014/main" id="{F2AE2A42-00AF-4465-A969-9E863164C4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2277" y="-96265"/>
            <a:ext cx="3939542" cy="6863683"/>
          </a:xfrm>
          <a:prstGeom prst="rect">
            <a:avLst/>
          </a:prstGeom>
        </p:spPr>
      </p:pic>
      <p:sp>
        <p:nvSpPr>
          <p:cNvPr id="21" name="Bentuk Bebas: Bentuk 20">
            <a:extLst>
              <a:ext uri="{FF2B5EF4-FFF2-40B4-BE49-F238E27FC236}">
                <a16:creationId xmlns:a16="http://schemas.microsoft.com/office/drawing/2014/main" id="{C9232DF4-93AB-44D1-B3B1-27F2576FB8E5}"/>
              </a:ext>
            </a:extLst>
          </p:cNvPr>
          <p:cNvSpPr/>
          <p:nvPr userDrawn="1"/>
        </p:nvSpPr>
        <p:spPr>
          <a:xfrm>
            <a:off x="11446633" y="5430861"/>
            <a:ext cx="745366" cy="1433166"/>
          </a:xfrm>
          <a:custGeom>
            <a:avLst/>
            <a:gdLst>
              <a:gd name="connsiteX0" fmla="*/ 745366 w 745366"/>
              <a:gd name="connsiteY0" fmla="*/ 0 h 1433166"/>
              <a:gd name="connsiteX1" fmla="*/ 745366 w 745366"/>
              <a:gd name="connsiteY1" fmla="*/ 1433166 h 1433166"/>
              <a:gd name="connsiteX2" fmla="*/ 0 w 745366"/>
              <a:gd name="connsiteY2" fmla="*/ 1433166 h 1433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5366" h="1433166">
                <a:moveTo>
                  <a:pt x="745366" y="0"/>
                </a:moveTo>
                <a:lnTo>
                  <a:pt x="745366" y="1433166"/>
                </a:lnTo>
                <a:lnTo>
                  <a:pt x="0" y="1433166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23" name="Bentuk Bebas: Bentuk 22">
            <a:extLst>
              <a:ext uri="{FF2B5EF4-FFF2-40B4-BE49-F238E27FC236}">
                <a16:creationId xmlns:a16="http://schemas.microsoft.com/office/drawing/2014/main" id="{1D892AF2-FD29-49FE-9C93-FF735C48DD85}"/>
              </a:ext>
            </a:extLst>
          </p:cNvPr>
          <p:cNvSpPr/>
          <p:nvPr/>
        </p:nvSpPr>
        <p:spPr>
          <a:xfrm rot="2387982">
            <a:off x="10880299" y="5864990"/>
            <a:ext cx="805844" cy="1431258"/>
          </a:xfrm>
          <a:custGeom>
            <a:avLst/>
            <a:gdLst>
              <a:gd name="connsiteX0" fmla="*/ 523067 w 805844"/>
              <a:gd name="connsiteY0" fmla="*/ 0 h 1431258"/>
              <a:gd name="connsiteX1" fmla="*/ 805844 w 805844"/>
              <a:gd name="connsiteY1" fmla="*/ 759861 h 1431258"/>
              <a:gd name="connsiteX2" fmla="*/ 0 w 805844"/>
              <a:gd name="connsiteY2" fmla="*/ 1431258 h 143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5844" h="1431258">
                <a:moveTo>
                  <a:pt x="523067" y="0"/>
                </a:moveTo>
                <a:lnTo>
                  <a:pt x="805844" y="759861"/>
                </a:lnTo>
                <a:lnTo>
                  <a:pt x="0" y="1431258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pic>
        <p:nvPicPr>
          <p:cNvPr id="15" name="Gambar 14">
            <a:extLst>
              <a:ext uri="{FF2B5EF4-FFF2-40B4-BE49-F238E27FC236}">
                <a16:creationId xmlns:a16="http://schemas.microsoft.com/office/drawing/2014/main" id="{A61DF7E3-78D1-4C25-B394-B3A41952909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65" y="133125"/>
            <a:ext cx="2839186" cy="527278"/>
          </a:xfrm>
          <a:prstGeom prst="rect">
            <a:avLst/>
          </a:prstGeom>
        </p:spPr>
      </p:pic>
      <p:sp>
        <p:nvSpPr>
          <p:cNvPr id="26" name="Bentuk Bebas: Bentuk 25">
            <a:extLst>
              <a:ext uri="{FF2B5EF4-FFF2-40B4-BE49-F238E27FC236}">
                <a16:creationId xmlns:a16="http://schemas.microsoft.com/office/drawing/2014/main" id="{E37070F4-CC9F-48FA-BBB9-15077CB47758}"/>
              </a:ext>
            </a:extLst>
          </p:cNvPr>
          <p:cNvSpPr/>
          <p:nvPr userDrawn="1"/>
        </p:nvSpPr>
        <p:spPr>
          <a:xfrm rot="3525995">
            <a:off x="10327903" y="5674043"/>
            <a:ext cx="699215" cy="1972186"/>
          </a:xfrm>
          <a:custGeom>
            <a:avLst/>
            <a:gdLst>
              <a:gd name="connsiteX0" fmla="*/ 478508 w 699215"/>
              <a:gd name="connsiteY0" fmla="*/ 0 h 1972186"/>
              <a:gd name="connsiteX1" fmla="*/ 699215 w 699215"/>
              <a:gd name="connsiteY1" fmla="*/ 819164 h 1972186"/>
              <a:gd name="connsiteX2" fmla="*/ 0 w 699215"/>
              <a:gd name="connsiteY2" fmla="*/ 1972186 h 1972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9215" h="1972186">
                <a:moveTo>
                  <a:pt x="478508" y="0"/>
                </a:moveTo>
                <a:lnTo>
                  <a:pt x="699215" y="819164"/>
                </a:lnTo>
                <a:lnTo>
                  <a:pt x="0" y="1972186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19865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ambar 6" descr="Sebuah gambar berisi teks, lonceng cina, grafik vektor&#10;&#10;Deskripsi dibuat secara otomatis">
            <a:extLst>
              <a:ext uri="{FF2B5EF4-FFF2-40B4-BE49-F238E27FC236}">
                <a16:creationId xmlns:a16="http://schemas.microsoft.com/office/drawing/2014/main" id="{F2AE2A42-00AF-4465-A969-9E863164C4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2277" y="-96265"/>
            <a:ext cx="3939542" cy="686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77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CEB1B756-5F7F-47AB-9CCB-DBF8720A4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Tampungan Teks 2">
            <a:extLst>
              <a:ext uri="{FF2B5EF4-FFF2-40B4-BE49-F238E27FC236}">
                <a16:creationId xmlns:a16="http://schemas.microsoft.com/office/drawing/2014/main" id="{C26E2622-54A9-425C-9510-ED58C1411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03F14820-9348-41DF-A0AC-850066EF2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3071-5E09-4F0A-9F5B-7BD866AA7874}" type="datetimeFigureOut">
              <a:rPr lang="en-ID" smtClean="0"/>
              <a:t>23/05/2022</a:t>
            </a:fld>
            <a:endParaRPr lang="en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C25B16CC-EDFD-4795-8EAC-F32C43949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B9997DBF-5DAC-48DE-97B9-3BBDF59C4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1C4B-F15F-47AD-A5BC-E42049647D9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03772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2A28AC74-23C8-41E9-8E16-B3D4A5072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89C503FF-3AB3-413E-8F43-7ED73ED3C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7D93D9C7-6F55-4FB3-9DAE-87BD5EB1B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3071-5E09-4F0A-9F5B-7BD866AA7874}" type="datetimeFigureOut">
              <a:rPr lang="en-ID" smtClean="0"/>
              <a:t>23/05/2022</a:t>
            </a:fld>
            <a:endParaRPr lang="en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F415873E-069C-4BE2-BE8F-DFD220102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CC175B57-9404-4AD1-B402-672FEDC83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1C4B-F15F-47AD-A5BC-E42049647D96}" type="slidenum">
              <a:rPr lang="en-ID" smtClean="0"/>
              <a:t>‹#›</a:t>
            </a:fld>
            <a:endParaRPr lang="en-ID"/>
          </a:p>
        </p:txBody>
      </p:sp>
      <p:pic>
        <p:nvPicPr>
          <p:cNvPr id="7" name="Gambar 6" descr="Sebuah gambar berisi teks, lonceng cina, grafik vektor&#10;&#10;Deskripsi dibuat secara otomatis">
            <a:extLst>
              <a:ext uri="{FF2B5EF4-FFF2-40B4-BE49-F238E27FC236}">
                <a16:creationId xmlns:a16="http://schemas.microsoft.com/office/drawing/2014/main" id="{F2AE2A42-00AF-4465-A969-9E863164C4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2277" y="-96265"/>
            <a:ext cx="3939542" cy="6863683"/>
          </a:xfrm>
          <a:prstGeom prst="rect">
            <a:avLst/>
          </a:prstGeom>
        </p:spPr>
      </p:pic>
      <p:grpSp>
        <p:nvGrpSpPr>
          <p:cNvPr id="8" name="Grup 7">
            <a:extLst>
              <a:ext uri="{FF2B5EF4-FFF2-40B4-BE49-F238E27FC236}">
                <a16:creationId xmlns:a16="http://schemas.microsoft.com/office/drawing/2014/main" id="{02A62524-5B3D-41DA-A778-4EF5337FC4E9}"/>
              </a:ext>
            </a:extLst>
          </p:cNvPr>
          <p:cNvGrpSpPr/>
          <p:nvPr userDrawn="1"/>
        </p:nvGrpSpPr>
        <p:grpSpPr>
          <a:xfrm>
            <a:off x="6800849" y="0"/>
            <a:ext cx="5391151" cy="495300"/>
            <a:chOff x="6519309" y="0"/>
            <a:chExt cx="5672692" cy="593310"/>
          </a:xfrm>
        </p:grpSpPr>
        <p:sp>
          <p:nvSpPr>
            <p:cNvPr id="9" name="Bentuk Bebas: Bentuk 8">
              <a:extLst>
                <a:ext uri="{FF2B5EF4-FFF2-40B4-BE49-F238E27FC236}">
                  <a16:creationId xmlns:a16="http://schemas.microsoft.com/office/drawing/2014/main" id="{D2EE452C-A40F-498A-97D6-994020DF61B0}"/>
                </a:ext>
              </a:extLst>
            </p:cNvPr>
            <p:cNvSpPr/>
            <p:nvPr/>
          </p:nvSpPr>
          <p:spPr>
            <a:xfrm>
              <a:off x="6519309" y="0"/>
              <a:ext cx="5672692" cy="354842"/>
            </a:xfrm>
            <a:custGeom>
              <a:avLst/>
              <a:gdLst>
                <a:gd name="connsiteX0" fmla="*/ 0 w 5672692"/>
                <a:gd name="connsiteY0" fmla="*/ 0 h 354842"/>
                <a:gd name="connsiteX1" fmla="*/ 5672692 w 5672692"/>
                <a:gd name="connsiteY1" fmla="*/ 0 h 354842"/>
                <a:gd name="connsiteX2" fmla="*/ 5672692 w 5672692"/>
                <a:gd name="connsiteY2" fmla="*/ 354842 h 354842"/>
                <a:gd name="connsiteX3" fmla="*/ 509689 w 5672692"/>
                <a:gd name="connsiteY3" fmla="*/ 354842 h 35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72692" h="354842">
                  <a:moveTo>
                    <a:pt x="0" y="0"/>
                  </a:moveTo>
                  <a:lnTo>
                    <a:pt x="5672692" y="0"/>
                  </a:lnTo>
                  <a:lnTo>
                    <a:pt x="5672692" y="354842"/>
                  </a:lnTo>
                  <a:lnTo>
                    <a:pt x="509689" y="354842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10" name="Bentuk Bebas: Bentuk 9">
              <a:extLst>
                <a:ext uri="{FF2B5EF4-FFF2-40B4-BE49-F238E27FC236}">
                  <a16:creationId xmlns:a16="http://schemas.microsoft.com/office/drawing/2014/main" id="{3BF334FF-E50F-4309-BF6C-B4EC0EEEDD3E}"/>
                </a:ext>
              </a:extLst>
            </p:cNvPr>
            <p:cNvSpPr/>
            <p:nvPr/>
          </p:nvSpPr>
          <p:spPr>
            <a:xfrm>
              <a:off x="8379724" y="354842"/>
              <a:ext cx="3812276" cy="238468"/>
            </a:xfrm>
            <a:custGeom>
              <a:avLst/>
              <a:gdLst>
                <a:gd name="connsiteX0" fmla="*/ 0 w 5672692"/>
                <a:gd name="connsiteY0" fmla="*/ 0 h 354842"/>
                <a:gd name="connsiteX1" fmla="*/ 5672692 w 5672692"/>
                <a:gd name="connsiteY1" fmla="*/ 0 h 354842"/>
                <a:gd name="connsiteX2" fmla="*/ 5672692 w 5672692"/>
                <a:gd name="connsiteY2" fmla="*/ 354842 h 354842"/>
                <a:gd name="connsiteX3" fmla="*/ 509689 w 5672692"/>
                <a:gd name="connsiteY3" fmla="*/ 354842 h 35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72692" h="354842">
                  <a:moveTo>
                    <a:pt x="0" y="0"/>
                  </a:moveTo>
                  <a:lnTo>
                    <a:pt x="5672692" y="0"/>
                  </a:lnTo>
                  <a:lnTo>
                    <a:pt x="5672692" y="354842"/>
                  </a:lnTo>
                  <a:lnTo>
                    <a:pt x="509689" y="354842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</p:grpSp>
      <p:sp>
        <p:nvSpPr>
          <p:cNvPr id="21" name="Bentuk Bebas: Bentuk 20">
            <a:extLst>
              <a:ext uri="{FF2B5EF4-FFF2-40B4-BE49-F238E27FC236}">
                <a16:creationId xmlns:a16="http://schemas.microsoft.com/office/drawing/2014/main" id="{C9232DF4-93AB-44D1-B3B1-27F2576FB8E5}"/>
              </a:ext>
            </a:extLst>
          </p:cNvPr>
          <p:cNvSpPr/>
          <p:nvPr/>
        </p:nvSpPr>
        <p:spPr>
          <a:xfrm>
            <a:off x="11446633" y="5430861"/>
            <a:ext cx="745366" cy="1433166"/>
          </a:xfrm>
          <a:custGeom>
            <a:avLst/>
            <a:gdLst>
              <a:gd name="connsiteX0" fmla="*/ 745366 w 745366"/>
              <a:gd name="connsiteY0" fmla="*/ 0 h 1433166"/>
              <a:gd name="connsiteX1" fmla="*/ 745366 w 745366"/>
              <a:gd name="connsiteY1" fmla="*/ 1433166 h 1433166"/>
              <a:gd name="connsiteX2" fmla="*/ 0 w 745366"/>
              <a:gd name="connsiteY2" fmla="*/ 1433166 h 1433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5366" h="1433166">
                <a:moveTo>
                  <a:pt x="745366" y="0"/>
                </a:moveTo>
                <a:lnTo>
                  <a:pt x="745366" y="1433166"/>
                </a:lnTo>
                <a:lnTo>
                  <a:pt x="0" y="1433166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23" name="Bentuk Bebas: Bentuk 22">
            <a:extLst>
              <a:ext uri="{FF2B5EF4-FFF2-40B4-BE49-F238E27FC236}">
                <a16:creationId xmlns:a16="http://schemas.microsoft.com/office/drawing/2014/main" id="{1D892AF2-FD29-49FE-9C93-FF735C48DD85}"/>
              </a:ext>
            </a:extLst>
          </p:cNvPr>
          <p:cNvSpPr/>
          <p:nvPr/>
        </p:nvSpPr>
        <p:spPr>
          <a:xfrm rot="2387982">
            <a:off x="10880299" y="5864990"/>
            <a:ext cx="805844" cy="1431258"/>
          </a:xfrm>
          <a:custGeom>
            <a:avLst/>
            <a:gdLst>
              <a:gd name="connsiteX0" fmla="*/ 523067 w 805844"/>
              <a:gd name="connsiteY0" fmla="*/ 0 h 1431258"/>
              <a:gd name="connsiteX1" fmla="*/ 805844 w 805844"/>
              <a:gd name="connsiteY1" fmla="*/ 759861 h 1431258"/>
              <a:gd name="connsiteX2" fmla="*/ 0 w 805844"/>
              <a:gd name="connsiteY2" fmla="*/ 1431258 h 143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5844" h="1431258">
                <a:moveTo>
                  <a:pt x="523067" y="0"/>
                </a:moveTo>
                <a:lnTo>
                  <a:pt x="805844" y="759861"/>
                </a:lnTo>
                <a:lnTo>
                  <a:pt x="0" y="1431258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pic>
        <p:nvPicPr>
          <p:cNvPr id="15" name="Gambar 14">
            <a:extLst>
              <a:ext uri="{FF2B5EF4-FFF2-40B4-BE49-F238E27FC236}">
                <a16:creationId xmlns:a16="http://schemas.microsoft.com/office/drawing/2014/main" id="{A61DF7E3-78D1-4C25-B394-B3A41952909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65" y="133125"/>
            <a:ext cx="2839186" cy="527278"/>
          </a:xfrm>
          <a:prstGeom prst="rect">
            <a:avLst/>
          </a:prstGeom>
        </p:spPr>
      </p:pic>
      <p:sp>
        <p:nvSpPr>
          <p:cNvPr id="26" name="Bentuk Bebas: Bentuk 25">
            <a:extLst>
              <a:ext uri="{FF2B5EF4-FFF2-40B4-BE49-F238E27FC236}">
                <a16:creationId xmlns:a16="http://schemas.microsoft.com/office/drawing/2014/main" id="{E37070F4-CC9F-48FA-BBB9-15077CB47758}"/>
              </a:ext>
            </a:extLst>
          </p:cNvPr>
          <p:cNvSpPr/>
          <p:nvPr userDrawn="1"/>
        </p:nvSpPr>
        <p:spPr>
          <a:xfrm rot="3525995">
            <a:off x="10327903" y="5674043"/>
            <a:ext cx="699215" cy="1972186"/>
          </a:xfrm>
          <a:custGeom>
            <a:avLst/>
            <a:gdLst>
              <a:gd name="connsiteX0" fmla="*/ 478508 w 699215"/>
              <a:gd name="connsiteY0" fmla="*/ 0 h 1972186"/>
              <a:gd name="connsiteX1" fmla="*/ 699215 w 699215"/>
              <a:gd name="connsiteY1" fmla="*/ 819164 h 1972186"/>
              <a:gd name="connsiteX2" fmla="*/ 0 w 699215"/>
              <a:gd name="connsiteY2" fmla="*/ 1972186 h 1972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9215" h="1972186">
                <a:moveTo>
                  <a:pt x="478508" y="0"/>
                </a:moveTo>
                <a:lnTo>
                  <a:pt x="699215" y="819164"/>
                </a:lnTo>
                <a:lnTo>
                  <a:pt x="0" y="1972186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2168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87AB04B3-AAEB-40C6-AB29-929DAE05A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5867759F-9BCE-48D6-88B2-733BABECFB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4" name="Tampungan Konten 3">
            <a:extLst>
              <a:ext uri="{FF2B5EF4-FFF2-40B4-BE49-F238E27FC236}">
                <a16:creationId xmlns:a16="http://schemas.microsoft.com/office/drawing/2014/main" id="{5CD60CAD-6027-402C-AA1F-C5021982F0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5" name="Tampungan Tanggal 4">
            <a:extLst>
              <a:ext uri="{FF2B5EF4-FFF2-40B4-BE49-F238E27FC236}">
                <a16:creationId xmlns:a16="http://schemas.microsoft.com/office/drawing/2014/main" id="{4353E2DE-9503-4A3D-BC84-4C614A1FC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3071-5E09-4F0A-9F5B-7BD866AA7874}" type="datetimeFigureOut">
              <a:rPr lang="en-ID" smtClean="0"/>
              <a:t>23/05/2022</a:t>
            </a:fld>
            <a:endParaRPr lang="en-ID"/>
          </a:p>
        </p:txBody>
      </p:sp>
      <p:sp>
        <p:nvSpPr>
          <p:cNvPr id="6" name="Tampungan Kaki 5">
            <a:extLst>
              <a:ext uri="{FF2B5EF4-FFF2-40B4-BE49-F238E27FC236}">
                <a16:creationId xmlns:a16="http://schemas.microsoft.com/office/drawing/2014/main" id="{25C60F33-7CC1-46D1-98D3-60C1C2152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Tampungan Nomor Slide 6">
            <a:extLst>
              <a:ext uri="{FF2B5EF4-FFF2-40B4-BE49-F238E27FC236}">
                <a16:creationId xmlns:a16="http://schemas.microsoft.com/office/drawing/2014/main" id="{9E634718-D85C-412D-BF44-84668FF93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1C4B-F15F-47AD-A5BC-E42049647D9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884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E61264D1-8D6C-4B3E-AF30-32D449B47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Tampungan Teks 2">
            <a:extLst>
              <a:ext uri="{FF2B5EF4-FFF2-40B4-BE49-F238E27FC236}">
                <a16:creationId xmlns:a16="http://schemas.microsoft.com/office/drawing/2014/main" id="{4D598439-B365-4EC7-A91D-99A60364B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Tampungan Konten 3">
            <a:extLst>
              <a:ext uri="{FF2B5EF4-FFF2-40B4-BE49-F238E27FC236}">
                <a16:creationId xmlns:a16="http://schemas.microsoft.com/office/drawing/2014/main" id="{8785AC2C-65C2-4FED-86DC-8A0D446219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5" name="Tampungan Teks 4">
            <a:extLst>
              <a:ext uri="{FF2B5EF4-FFF2-40B4-BE49-F238E27FC236}">
                <a16:creationId xmlns:a16="http://schemas.microsoft.com/office/drawing/2014/main" id="{CFB702B1-150B-4E4F-AD3A-8DBF55D0C1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Tampungan Konten 5">
            <a:extLst>
              <a:ext uri="{FF2B5EF4-FFF2-40B4-BE49-F238E27FC236}">
                <a16:creationId xmlns:a16="http://schemas.microsoft.com/office/drawing/2014/main" id="{75A6680A-753E-415F-8CE5-C9912D2779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7" name="Tampungan Tanggal 6">
            <a:extLst>
              <a:ext uri="{FF2B5EF4-FFF2-40B4-BE49-F238E27FC236}">
                <a16:creationId xmlns:a16="http://schemas.microsoft.com/office/drawing/2014/main" id="{3C2CF741-50AE-4AB2-B1CC-A1BE39B73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3071-5E09-4F0A-9F5B-7BD866AA7874}" type="datetimeFigureOut">
              <a:rPr lang="en-ID" smtClean="0"/>
              <a:t>23/05/2022</a:t>
            </a:fld>
            <a:endParaRPr lang="en-ID"/>
          </a:p>
        </p:txBody>
      </p:sp>
      <p:sp>
        <p:nvSpPr>
          <p:cNvPr id="8" name="Tampungan Kaki 7">
            <a:extLst>
              <a:ext uri="{FF2B5EF4-FFF2-40B4-BE49-F238E27FC236}">
                <a16:creationId xmlns:a16="http://schemas.microsoft.com/office/drawing/2014/main" id="{DE14CDA2-4432-4A84-961F-F79875B31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Tampungan Nomor Slide 8">
            <a:extLst>
              <a:ext uri="{FF2B5EF4-FFF2-40B4-BE49-F238E27FC236}">
                <a16:creationId xmlns:a16="http://schemas.microsoft.com/office/drawing/2014/main" id="{4B57E861-F109-4A69-A4AB-CC80694B1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1C4B-F15F-47AD-A5BC-E42049647D9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2756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C24E62F8-5BF7-4D99-B9BD-3A0B0FC1A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Tampungan Tanggal 2">
            <a:extLst>
              <a:ext uri="{FF2B5EF4-FFF2-40B4-BE49-F238E27FC236}">
                <a16:creationId xmlns:a16="http://schemas.microsoft.com/office/drawing/2014/main" id="{24B27518-9450-4363-9EC4-1520BECC2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3071-5E09-4F0A-9F5B-7BD866AA7874}" type="datetimeFigureOut">
              <a:rPr lang="en-ID" smtClean="0"/>
              <a:t>23/05/2022</a:t>
            </a:fld>
            <a:endParaRPr lang="en-ID"/>
          </a:p>
        </p:txBody>
      </p:sp>
      <p:sp>
        <p:nvSpPr>
          <p:cNvPr id="4" name="Tampungan Kaki 3">
            <a:extLst>
              <a:ext uri="{FF2B5EF4-FFF2-40B4-BE49-F238E27FC236}">
                <a16:creationId xmlns:a16="http://schemas.microsoft.com/office/drawing/2014/main" id="{2B3632D0-2196-4B94-9DFA-5882F777D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Tampungan Nomor Slide 4">
            <a:extLst>
              <a:ext uri="{FF2B5EF4-FFF2-40B4-BE49-F238E27FC236}">
                <a16:creationId xmlns:a16="http://schemas.microsoft.com/office/drawing/2014/main" id="{CC018660-1FF6-45C6-9D43-2EDE54FF8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71C4B-F15F-47AD-A5BC-E42049647D9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90503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Judul 1">
            <a:extLst>
              <a:ext uri="{FF2B5EF4-FFF2-40B4-BE49-F238E27FC236}">
                <a16:creationId xmlns:a16="http://schemas.microsoft.com/office/drawing/2014/main" id="{84AA3DDA-C48F-448C-A647-762084233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Tampungan Teks 2">
            <a:extLst>
              <a:ext uri="{FF2B5EF4-FFF2-40B4-BE49-F238E27FC236}">
                <a16:creationId xmlns:a16="http://schemas.microsoft.com/office/drawing/2014/main" id="{F6201DA5-3936-4D17-AF3A-327ECFBD94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86541C1A-37E1-436B-B4B1-2BC64D8736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C3071-5E09-4F0A-9F5B-7BD866AA7874}" type="datetimeFigureOut">
              <a:rPr lang="en-ID" smtClean="0"/>
              <a:t>23/05/2022</a:t>
            </a:fld>
            <a:endParaRPr lang="en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C1B74FA0-13E8-4EDC-A52B-896D929123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6CEB245B-5B61-45B8-A36B-56E974F920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71C4B-F15F-47AD-A5BC-E42049647D9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82981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51" r:id="rId5"/>
    <p:sldLayoutId id="2147483660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otak Teks 3">
            <a:extLst>
              <a:ext uri="{FF2B5EF4-FFF2-40B4-BE49-F238E27FC236}">
                <a16:creationId xmlns:a16="http://schemas.microsoft.com/office/drawing/2014/main" id="{CF71D6DE-175B-3A32-4CE1-4148EFB51817}"/>
              </a:ext>
            </a:extLst>
          </p:cNvPr>
          <p:cNvSpPr txBox="1"/>
          <p:nvPr/>
        </p:nvSpPr>
        <p:spPr>
          <a:xfrm>
            <a:off x="1328736" y="735102"/>
            <a:ext cx="6134101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>
                <a:solidFill>
                  <a:schemeClr val="bg1">
                    <a:lumMod val="7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2022</a:t>
            </a:r>
            <a:endParaRPr lang="en-ID" sz="19900" dirty="0">
              <a:solidFill>
                <a:schemeClr val="bg1">
                  <a:lumMod val="75000"/>
                </a:schemeClr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2" name="Kotak Teks 3">
            <a:extLst>
              <a:ext uri="{FF2B5EF4-FFF2-40B4-BE49-F238E27FC236}">
                <a16:creationId xmlns:a16="http://schemas.microsoft.com/office/drawing/2014/main" id="{C6392745-5655-2BFE-2FDF-58DC60C66047}"/>
              </a:ext>
            </a:extLst>
          </p:cNvPr>
          <p:cNvSpPr txBox="1"/>
          <p:nvPr/>
        </p:nvSpPr>
        <p:spPr>
          <a:xfrm>
            <a:off x="1328737" y="2591733"/>
            <a:ext cx="6134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chemeClr val="bg2">
                    <a:lumMod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INISIATIF STRATEGIS</a:t>
            </a:r>
            <a:endParaRPr lang="en-ID" sz="4400" dirty="0">
              <a:solidFill>
                <a:schemeClr val="bg2">
                  <a:lumMod val="25000"/>
                </a:schemeClr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3" name="Kotak Teks 3">
            <a:extLst>
              <a:ext uri="{FF2B5EF4-FFF2-40B4-BE49-F238E27FC236}">
                <a16:creationId xmlns:a16="http://schemas.microsoft.com/office/drawing/2014/main" id="{EC6A21BD-118B-8749-BB4F-77C7057F168A}"/>
              </a:ext>
            </a:extLst>
          </p:cNvPr>
          <p:cNvSpPr txBox="1"/>
          <p:nvPr/>
        </p:nvSpPr>
        <p:spPr>
          <a:xfrm>
            <a:off x="1328736" y="3120371"/>
            <a:ext cx="66722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chemeClr val="bg2">
                    <a:lumMod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REFORMASI BIROKRASI</a:t>
            </a:r>
            <a:endParaRPr lang="en-ID" sz="4400" dirty="0">
              <a:solidFill>
                <a:schemeClr val="bg2">
                  <a:lumMod val="25000"/>
                </a:schemeClr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4" name="Kotak Teks 3">
            <a:extLst>
              <a:ext uri="{FF2B5EF4-FFF2-40B4-BE49-F238E27FC236}">
                <a16:creationId xmlns:a16="http://schemas.microsoft.com/office/drawing/2014/main" id="{52F46033-B31E-B0E0-8362-F3100B6E48ED}"/>
              </a:ext>
            </a:extLst>
          </p:cNvPr>
          <p:cNvSpPr txBox="1"/>
          <p:nvPr/>
        </p:nvSpPr>
        <p:spPr>
          <a:xfrm>
            <a:off x="1328736" y="3689544"/>
            <a:ext cx="9534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chemeClr val="bg2">
                    <a:lumMod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&amp; TRANSFORMASI KELEMBAGAAN</a:t>
            </a:r>
            <a:endParaRPr lang="en-ID" sz="4400" dirty="0">
              <a:solidFill>
                <a:schemeClr val="bg2">
                  <a:lumMod val="25000"/>
                </a:schemeClr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6" name="Kotak Teks 3">
            <a:extLst>
              <a:ext uri="{FF2B5EF4-FFF2-40B4-BE49-F238E27FC236}">
                <a16:creationId xmlns:a16="http://schemas.microsoft.com/office/drawing/2014/main" id="{0C0F31BB-A158-52EE-26B5-A8E1E019F082}"/>
              </a:ext>
            </a:extLst>
          </p:cNvPr>
          <p:cNvSpPr txBox="1"/>
          <p:nvPr/>
        </p:nvSpPr>
        <p:spPr>
          <a:xfrm>
            <a:off x="1328736" y="5316160"/>
            <a:ext cx="9534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PEKAN DUTA TRANSFORMASI </a:t>
            </a:r>
          </a:p>
          <a:p>
            <a:r>
              <a:rPr lang="en-US" sz="16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JAKARTA, 23 MEI 2022</a:t>
            </a:r>
            <a:endParaRPr lang="en-ID" sz="16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136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tak Teks 1">
            <a:extLst>
              <a:ext uri="{FF2B5EF4-FFF2-40B4-BE49-F238E27FC236}">
                <a16:creationId xmlns:a16="http://schemas.microsoft.com/office/drawing/2014/main" id="{EC492E7D-C615-2135-F4BA-22173DCD9C40}"/>
              </a:ext>
            </a:extLst>
          </p:cNvPr>
          <p:cNvSpPr txBox="1"/>
          <p:nvPr/>
        </p:nvSpPr>
        <p:spPr>
          <a:xfrm>
            <a:off x="370241" y="614193"/>
            <a:ext cx="75152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Penguatan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RCE </a:t>
            </a:r>
            <a:r>
              <a:rPr lang="en-US" sz="14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dalam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4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rangka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4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Kesinambungan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4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Fiskal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4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Berbasis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4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Kewilayahan</a:t>
            </a:r>
            <a:endParaRPr lang="en-ID" sz="1400" dirty="0">
              <a:solidFill>
                <a:schemeClr val="bg2">
                  <a:lumMod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3" name="Konektor Lurus 2">
            <a:extLst>
              <a:ext uri="{FF2B5EF4-FFF2-40B4-BE49-F238E27FC236}">
                <a16:creationId xmlns:a16="http://schemas.microsoft.com/office/drawing/2014/main" id="{5941F360-6673-056A-0C7D-4CF6640319C3}"/>
              </a:ext>
            </a:extLst>
          </p:cNvPr>
          <p:cNvCxnSpPr>
            <a:cxnSpLocks/>
          </p:cNvCxnSpPr>
          <p:nvPr/>
        </p:nvCxnSpPr>
        <p:spPr>
          <a:xfrm>
            <a:off x="457817" y="1000776"/>
            <a:ext cx="715609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Kotak Teks 3">
            <a:extLst>
              <a:ext uri="{FF2B5EF4-FFF2-40B4-BE49-F238E27FC236}">
                <a16:creationId xmlns:a16="http://schemas.microsoft.com/office/drawing/2014/main" id="{D477A40C-4E19-73C4-C805-7685D6B420C6}"/>
              </a:ext>
            </a:extLst>
          </p:cNvPr>
          <p:cNvSpPr txBox="1"/>
          <p:nvPr/>
        </p:nvSpPr>
        <p:spPr>
          <a:xfrm>
            <a:off x="370241" y="289105"/>
            <a:ext cx="241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IS #20 RCE</a:t>
            </a:r>
            <a:endParaRPr lang="en-ID" dirty="0">
              <a:solidFill>
                <a:schemeClr val="bg2">
                  <a:lumMod val="25000"/>
                </a:schemeClr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pic>
        <p:nvPicPr>
          <p:cNvPr id="7" name="Gambar 6">
            <a:extLst>
              <a:ext uri="{FF2B5EF4-FFF2-40B4-BE49-F238E27FC236}">
                <a16:creationId xmlns:a16="http://schemas.microsoft.com/office/drawing/2014/main" id="{31863F11-F724-EA30-8026-45119CF009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059" y="133125"/>
            <a:ext cx="2839186" cy="527278"/>
          </a:xfrm>
          <a:prstGeom prst="rect">
            <a:avLst/>
          </a:prstGeom>
        </p:spPr>
      </p:pic>
      <p:grpSp>
        <p:nvGrpSpPr>
          <p:cNvPr id="9" name="Grup 8">
            <a:extLst>
              <a:ext uri="{FF2B5EF4-FFF2-40B4-BE49-F238E27FC236}">
                <a16:creationId xmlns:a16="http://schemas.microsoft.com/office/drawing/2014/main" id="{D23CC404-7C5C-0102-548E-247E89275E3A}"/>
              </a:ext>
            </a:extLst>
          </p:cNvPr>
          <p:cNvGrpSpPr/>
          <p:nvPr/>
        </p:nvGrpSpPr>
        <p:grpSpPr>
          <a:xfrm flipH="1">
            <a:off x="0" y="5430861"/>
            <a:ext cx="2500581" cy="1865387"/>
            <a:chOff x="9691418" y="5430861"/>
            <a:chExt cx="2500581" cy="1865387"/>
          </a:xfrm>
        </p:grpSpPr>
        <p:sp>
          <p:nvSpPr>
            <p:cNvPr id="5" name="Bentuk Bebas: Bentuk 4">
              <a:extLst>
                <a:ext uri="{FF2B5EF4-FFF2-40B4-BE49-F238E27FC236}">
                  <a16:creationId xmlns:a16="http://schemas.microsoft.com/office/drawing/2014/main" id="{B0089662-FF81-6CE6-41B5-C37BC649C45A}"/>
                </a:ext>
              </a:extLst>
            </p:cNvPr>
            <p:cNvSpPr/>
            <p:nvPr/>
          </p:nvSpPr>
          <p:spPr>
            <a:xfrm>
              <a:off x="11446633" y="5430861"/>
              <a:ext cx="745366" cy="1433166"/>
            </a:xfrm>
            <a:custGeom>
              <a:avLst/>
              <a:gdLst>
                <a:gd name="connsiteX0" fmla="*/ 745366 w 745366"/>
                <a:gd name="connsiteY0" fmla="*/ 0 h 1433166"/>
                <a:gd name="connsiteX1" fmla="*/ 745366 w 745366"/>
                <a:gd name="connsiteY1" fmla="*/ 1433166 h 1433166"/>
                <a:gd name="connsiteX2" fmla="*/ 0 w 745366"/>
                <a:gd name="connsiteY2" fmla="*/ 1433166 h 1433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5366" h="1433166">
                  <a:moveTo>
                    <a:pt x="745366" y="0"/>
                  </a:moveTo>
                  <a:lnTo>
                    <a:pt x="745366" y="1433166"/>
                  </a:lnTo>
                  <a:lnTo>
                    <a:pt x="0" y="1433166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6" name="Bentuk Bebas: Bentuk 5">
              <a:extLst>
                <a:ext uri="{FF2B5EF4-FFF2-40B4-BE49-F238E27FC236}">
                  <a16:creationId xmlns:a16="http://schemas.microsoft.com/office/drawing/2014/main" id="{BD2FD09F-EA91-D21A-CB3B-10CF15F2E170}"/>
                </a:ext>
              </a:extLst>
            </p:cNvPr>
            <p:cNvSpPr/>
            <p:nvPr/>
          </p:nvSpPr>
          <p:spPr>
            <a:xfrm rot="2387982">
              <a:off x="10880299" y="5864990"/>
              <a:ext cx="805844" cy="1431258"/>
            </a:xfrm>
            <a:custGeom>
              <a:avLst/>
              <a:gdLst>
                <a:gd name="connsiteX0" fmla="*/ 523067 w 805844"/>
                <a:gd name="connsiteY0" fmla="*/ 0 h 1431258"/>
                <a:gd name="connsiteX1" fmla="*/ 805844 w 805844"/>
                <a:gd name="connsiteY1" fmla="*/ 759861 h 1431258"/>
                <a:gd name="connsiteX2" fmla="*/ 0 w 805844"/>
                <a:gd name="connsiteY2" fmla="*/ 1431258 h 1431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5844" h="1431258">
                  <a:moveTo>
                    <a:pt x="523067" y="0"/>
                  </a:moveTo>
                  <a:lnTo>
                    <a:pt x="805844" y="759861"/>
                  </a:lnTo>
                  <a:lnTo>
                    <a:pt x="0" y="1431258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8" name="Bentuk Bebas: Bentuk 7">
              <a:extLst>
                <a:ext uri="{FF2B5EF4-FFF2-40B4-BE49-F238E27FC236}">
                  <a16:creationId xmlns:a16="http://schemas.microsoft.com/office/drawing/2014/main" id="{A7EB167E-8D10-F03B-E60E-E22F57B0FA42}"/>
                </a:ext>
              </a:extLst>
            </p:cNvPr>
            <p:cNvSpPr/>
            <p:nvPr/>
          </p:nvSpPr>
          <p:spPr>
            <a:xfrm rot="3525995">
              <a:off x="10327903" y="5674043"/>
              <a:ext cx="699215" cy="1972186"/>
            </a:xfrm>
            <a:custGeom>
              <a:avLst/>
              <a:gdLst>
                <a:gd name="connsiteX0" fmla="*/ 478508 w 699215"/>
                <a:gd name="connsiteY0" fmla="*/ 0 h 1972186"/>
                <a:gd name="connsiteX1" fmla="*/ 699215 w 699215"/>
                <a:gd name="connsiteY1" fmla="*/ 819164 h 1972186"/>
                <a:gd name="connsiteX2" fmla="*/ 0 w 699215"/>
                <a:gd name="connsiteY2" fmla="*/ 1972186 h 1972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9215" h="1972186">
                  <a:moveTo>
                    <a:pt x="478508" y="0"/>
                  </a:moveTo>
                  <a:lnTo>
                    <a:pt x="699215" y="819164"/>
                  </a:lnTo>
                  <a:lnTo>
                    <a:pt x="0" y="1972186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</p:grpSp>
      <p:sp>
        <p:nvSpPr>
          <p:cNvPr id="55" name="Content Placeholder 5">
            <a:extLst>
              <a:ext uri="{FF2B5EF4-FFF2-40B4-BE49-F238E27FC236}">
                <a16:creationId xmlns:a16="http://schemas.microsoft.com/office/drawing/2014/main" id="{4676EFA8-A04D-5E2E-8481-CC82B751DB0B}"/>
              </a:ext>
            </a:extLst>
          </p:cNvPr>
          <p:cNvSpPr txBox="1">
            <a:spLocks/>
          </p:cNvSpPr>
          <p:nvPr/>
        </p:nvSpPr>
        <p:spPr>
          <a:xfrm>
            <a:off x="1443053" y="4688594"/>
            <a:ext cx="4648691" cy="19171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Penguatan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eksistensi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Kementerian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Keuangan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di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daerah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selaku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pengelola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kebijakan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fiskal</a:t>
            </a:r>
            <a:endParaRPr lang="en-ID" sz="1300" dirty="0">
              <a:solidFill>
                <a:schemeClr val="bg2">
                  <a:lumMod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R="0" lvl="0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Terwujudnya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konsolidasi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informasi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keuangan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Pemerintah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Pusat dan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pemerintah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daerah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yang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dapat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mendukung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kebutuhan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analisis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dan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kajian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fiskal</a:t>
            </a:r>
            <a:endParaRPr lang="en-ID" sz="1300" dirty="0">
              <a:solidFill>
                <a:schemeClr val="bg2">
                  <a:lumMod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R="0" lvl="0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Terwujudnya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manajemen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pengelolaan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kas yang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lebih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baik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dengan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semakin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presisinya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perencanaan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kas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pemerintah</a:t>
            </a:r>
            <a:endParaRPr lang="en-ID" sz="1300" dirty="0">
              <a:solidFill>
                <a:schemeClr val="bg2">
                  <a:lumMod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R="0" lvl="0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Peningkatan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kualitas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kebijakan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fiskal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nasional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dan regional</a:t>
            </a:r>
          </a:p>
        </p:txBody>
      </p:sp>
      <p:pic>
        <p:nvPicPr>
          <p:cNvPr id="56" name="Grafik 55" descr="Pusat Sasaran dengan isian solid">
            <a:extLst>
              <a:ext uri="{FF2B5EF4-FFF2-40B4-BE49-F238E27FC236}">
                <a16:creationId xmlns:a16="http://schemas.microsoft.com/office/drawing/2014/main" id="{FBBE1B0B-5AA8-98AB-ADC1-AAB0544DC6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8388" y="4736400"/>
            <a:ext cx="340715" cy="340715"/>
          </a:xfrm>
          <a:prstGeom prst="rect">
            <a:avLst/>
          </a:prstGeom>
        </p:spPr>
      </p:pic>
      <p:pic>
        <p:nvPicPr>
          <p:cNvPr id="57" name="Grafik 56" descr="Pusat Sasaran dengan isian solid">
            <a:extLst>
              <a:ext uri="{FF2B5EF4-FFF2-40B4-BE49-F238E27FC236}">
                <a16:creationId xmlns:a16="http://schemas.microsoft.com/office/drawing/2014/main" id="{68B35EF6-36C8-958B-C322-82F87B8DDD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4505" y="5203962"/>
            <a:ext cx="340715" cy="340715"/>
          </a:xfrm>
          <a:prstGeom prst="rect">
            <a:avLst/>
          </a:prstGeom>
        </p:spPr>
      </p:pic>
      <p:sp>
        <p:nvSpPr>
          <p:cNvPr id="60" name="Persegi Panjang 59">
            <a:extLst>
              <a:ext uri="{FF2B5EF4-FFF2-40B4-BE49-F238E27FC236}">
                <a16:creationId xmlns:a16="http://schemas.microsoft.com/office/drawing/2014/main" id="{4C4ED14B-0263-59E7-E45A-8CDD72578B69}"/>
              </a:ext>
            </a:extLst>
          </p:cNvPr>
          <p:cNvSpPr/>
          <p:nvPr/>
        </p:nvSpPr>
        <p:spPr>
          <a:xfrm>
            <a:off x="490037" y="1335733"/>
            <a:ext cx="11146440" cy="443306"/>
          </a:xfrm>
          <a:prstGeom prst="rect">
            <a:avLst/>
          </a:prstGeom>
          <a:solidFill>
            <a:srgbClr val="FFC000"/>
          </a:solidFill>
          <a:ln w="50800" cap="rnd">
            <a:solidFill>
              <a:srgbClr val="FFC000"/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61" name="Persegi Panjang 60">
            <a:extLst>
              <a:ext uri="{FF2B5EF4-FFF2-40B4-BE49-F238E27FC236}">
                <a16:creationId xmlns:a16="http://schemas.microsoft.com/office/drawing/2014/main" id="{DEB8EDD9-8508-CEFB-7E64-EEB216DB7EDD}"/>
              </a:ext>
            </a:extLst>
          </p:cNvPr>
          <p:cNvSpPr/>
          <p:nvPr/>
        </p:nvSpPr>
        <p:spPr>
          <a:xfrm>
            <a:off x="5443882" y="1148395"/>
            <a:ext cx="1238751" cy="272064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rnd">
            <a:solidFill>
              <a:schemeClr val="bg1">
                <a:lumMod val="85000"/>
              </a:schemeClr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400" dirty="0">
                <a:solidFill>
                  <a:schemeClr val="bg2">
                    <a:lumMod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TUJUAN</a:t>
            </a:r>
          </a:p>
        </p:txBody>
      </p:sp>
      <p:sp>
        <p:nvSpPr>
          <p:cNvPr id="62" name="Content Placeholder 5">
            <a:extLst>
              <a:ext uri="{FF2B5EF4-FFF2-40B4-BE49-F238E27FC236}">
                <a16:creationId xmlns:a16="http://schemas.microsoft.com/office/drawing/2014/main" id="{B5D27512-A6F9-1C05-7E83-DC28A5F3F23C}"/>
              </a:ext>
            </a:extLst>
          </p:cNvPr>
          <p:cNvSpPr txBox="1">
            <a:spLocks/>
          </p:cNvSpPr>
          <p:nvPr/>
        </p:nvSpPr>
        <p:spPr>
          <a:xfrm>
            <a:off x="490037" y="1415149"/>
            <a:ext cx="11146440" cy="33686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Sinergitas Kemenkeu berbasis kewilayahan untuk mengoptimalkan peran </a:t>
            </a:r>
            <a:r>
              <a:rPr lang="sv-SE" sz="1400" i="1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Regional Chief Economist</a:t>
            </a:r>
          </a:p>
        </p:txBody>
      </p:sp>
      <p:sp>
        <p:nvSpPr>
          <p:cNvPr id="63" name="Kotak Teks 62">
            <a:extLst>
              <a:ext uri="{FF2B5EF4-FFF2-40B4-BE49-F238E27FC236}">
                <a16:creationId xmlns:a16="http://schemas.microsoft.com/office/drawing/2014/main" id="{7A1513D4-9118-9050-21C5-077022233A3D}"/>
              </a:ext>
            </a:extLst>
          </p:cNvPr>
          <p:cNvSpPr txBox="1"/>
          <p:nvPr/>
        </p:nvSpPr>
        <p:spPr>
          <a:xfrm>
            <a:off x="898528" y="4389003"/>
            <a:ext cx="13597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OUTCOMES</a:t>
            </a:r>
            <a:endParaRPr lang="en-ID" sz="1600" dirty="0">
              <a:solidFill>
                <a:schemeClr val="bg2">
                  <a:lumMod val="25000"/>
                </a:schemeClr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grpSp>
        <p:nvGrpSpPr>
          <p:cNvPr id="14" name="Grup 13">
            <a:extLst>
              <a:ext uri="{FF2B5EF4-FFF2-40B4-BE49-F238E27FC236}">
                <a16:creationId xmlns:a16="http://schemas.microsoft.com/office/drawing/2014/main" id="{2AD7DAC8-8F17-FEDC-6063-5ADD578A60E5}"/>
              </a:ext>
            </a:extLst>
          </p:cNvPr>
          <p:cNvGrpSpPr/>
          <p:nvPr/>
        </p:nvGrpSpPr>
        <p:grpSpPr>
          <a:xfrm>
            <a:off x="536737" y="4431466"/>
            <a:ext cx="322556" cy="230303"/>
            <a:chOff x="6544628" y="2782701"/>
            <a:chExt cx="322556" cy="230303"/>
          </a:xfrm>
        </p:grpSpPr>
        <p:sp>
          <p:nvSpPr>
            <p:cNvPr id="68" name="Persegi Panjang 67">
              <a:extLst>
                <a:ext uri="{FF2B5EF4-FFF2-40B4-BE49-F238E27FC236}">
                  <a16:creationId xmlns:a16="http://schemas.microsoft.com/office/drawing/2014/main" id="{0CCB38F3-D722-C9D1-3E8C-4851185F6890}"/>
                </a:ext>
              </a:extLst>
            </p:cNvPr>
            <p:cNvSpPr/>
            <p:nvPr/>
          </p:nvSpPr>
          <p:spPr>
            <a:xfrm rot="18900000">
              <a:off x="6544628" y="2782701"/>
              <a:ext cx="218345" cy="218345"/>
            </a:xfrm>
            <a:prstGeom prst="rect">
              <a:avLst/>
            </a:prstGeom>
            <a:solidFill>
              <a:srgbClr val="0070C0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69" name="Persegi Panjang 68">
              <a:extLst>
                <a:ext uri="{FF2B5EF4-FFF2-40B4-BE49-F238E27FC236}">
                  <a16:creationId xmlns:a16="http://schemas.microsoft.com/office/drawing/2014/main" id="{6D6177C8-6CE5-5BB7-5A55-B01AB8C6C197}"/>
                </a:ext>
              </a:extLst>
            </p:cNvPr>
            <p:cNvSpPr/>
            <p:nvPr/>
          </p:nvSpPr>
          <p:spPr>
            <a:xfrm rot="18900000">
              <a:off x="6648839" y="2794659"/>
              <a:ext cx="218345" cy="218345"/>
            </a:xfrm>
            <a:prstGeom prst="rect">
              <a:avLst/>
            </a:prstGeom>
            <a:solidFill>
              <a:srgbClr val="FFC000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70" name="Content Placeholder 5">
            <a:extLst>
              <a:ext uri="{FF2B5EF4-FFF2-40B4-BE49-F238E27FC236}">
                <a16:creationId xmlns:a16="http://schemas.microsoft.com/office/drawing/2014/main" id="{2D091237-B9ED-84D8-E05B-71C36BCDD667}"/>
              </a:ext>
            </a:extLst>
          </p:cNvPr>
          <p:cNvSpPr txBox="1">
            <a:spLocks/>
          </p:cNvSpPr>
          <p:nvPr/>
        </p:nvSpPr>
        <p:spPr>
          <a:xfrm>
            <a:off x="949882" y="2192802"/>
            <a:ext cx="5067259" cy="206935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Terbentuknya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tim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implementasi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dan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kerangka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kerja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sinergi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Kemenkeu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kewilayahan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  <a:p>
            <a:pPr marL="342900" marR="0" lvl="0" indent="-342900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Terbentuknya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standar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kerangka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kerja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asistensi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output,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analisa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(</a:t>
            </a:r>
            <a:r>
              <a:rPr lang="en-ID" sz="1300" i="1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business intelligent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),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pelaporan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dan strategi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komunikasi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Kemenkeu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Kewilayahan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  <a:p>
            <a:pPr marL="342900" marR="0" lvl="0" indent="-342900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Rencana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kerja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dan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pelaksanaan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program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penajaman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penguatan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RCE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berbasis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kewilayahan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  <a:p>
            <a:pPr marL="342900" marR="0" lvl="0" indent="-342900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Sistem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monitoring, </a:t>
            </a:r>
            <a:r>
              <a:rPr lang="en-ID" sz="1300" i="1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dashboard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dan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repositori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informasi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keuangan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bersifat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kewilayahan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</p:txBody>
      </p:sp>
      <p:sp>
        <p:nvSpPr>
          <p:cNvPr id="73" name="Kotak Teks 72">
            <a:extLst>
              <a:ext uri="{FF2B5EF4-FFF2-40B4-BE49-F238E27FC236}">
                <a16:creationId xmlns:a16="http://schemas.microsoft.com/office/drawing/2014/main" id="{F0ADC8F5-C9A0-27F9-A284-F43BC6C42ABE}"/>
              </a:ext>
            </a:extLst>
          </p:cNvPr>
          <p:cNvSpPr txBox="1"/>
          <p:nvPr/>
        </p:nvSpPr>
        <p:spPr>
          <a:xfrm>
            <a:off x="892933" y="1924278"/>
            <a:ext cx="13597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OUTPUT</a:t>
            </a:r>
            <a:endParaRPr lang="en-ID" sz="1600" dirty="0">
              <a:solidFill>
                <a:schemeClr val="bg2">
                  <a:lumMod val="25000"/>
                </a:schemeClr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grpSp>
        <p:nvGrpSpPr>
          <p:cNvPr id="74" name="Grup 73">
            <a:extLst>
              <a:ext uri="{FF2B5EF4-FFF2-40B4-BE49-F238E27FC236}">
                <a16:creationId xmlns:a16="http://schemas.microsoft.com/office/drawing/2014/main" id="{C5558376-5142-34D0-F6B1-3F91445D0999}"/>
              </a:ext>
            </a:extLst>
          </p:cNvPr>
          <p:cNvGrpSpPr/>
          <p:nvPr/>
        </p:nvGrpSpPr>
        <p:grpSpPr>
          <a:xfrm>
            <a:off x="531142" y="1966741"/>
            <a:ext cx="322556" cy="230303"/>
            <a:chOff x="6544628" y="2782701"/>
            <a:chExt cx="322556" cy="230303"/>
          </a:xfrm>
        </p:grpSpPr>
        <p:sp>
          <p:nvSpPr>
            <p:cNvPr id="75" name="Persegi Panjang 74">
              <a:extLst>
                <a:ext uri="{FF2B5EF4-FFF2-40B4-BE49-F238E27FC236}">
                  <a16:creationId xmlns:a16="http://schemas.microsoft.com/office/drawing/2014/main" id="{BB331F20-0B3A-3EC2-987E-5F2CC1201576}"/>
                </a:ext>
              </a:extLst>
            </p:cNvPr>
            <p:cNvSpPr/>
            <p:nvPr/>
          </p:nvSpPr>
          <p:spPr>
            <a:xfrm rot="18900000">
              <a:off x="6544628" y="2782701"/>
              <a:ext cx="218345" cy="218345"/>
            </a:xfrm>
            <a:prstGeom prst="rect">
              <a:avLst/>
            </a:prstGeom>
            <a:solidFill>
              <a:srgbClr val="0070C0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76" name="Persegi Panjang 75">
              <a:extLst>
                <a:ext uri="{FF2B5EF4-FFF2-40B4-BE49-F238E27FC236}">
                  <a16:creationId xmlns:a16="http://schemas.microsoft.com/office/drawing/2014/main" id="{3111CDE5-304D-9F21-BEC5-38D287F75B1D}"/>
                </a:ext>
              </a:extLst>
            </p:cNvPr>
            <p:cNvSpPr/>
            <p:nvPr/>
          </p:nvSpPr>
          <p:spPr>
            <a:xfrm rot="18900000">
              <a:off x="6648839" y="2794659"/>
              <a:ext cx="218345" cy="218345"/>
            </a:xfrm>
            <a:prstGeom prst="rect">
              <a:avLst/>
            </a:prstGeom>
            <a:solidFill>
              <a:srgbClr val="FFC000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113" name="Konektor Lurus 112">
            <a:extLst>
              <a:ext uri="{FF2B5EF4-FFF2-40B4-BE49-F238E27FC236}">
                <a16:creationId xmlns:a16="http://schemas.microsoft.com/office/drawing/2014/main" id="{396B3FDF-BE3A-8BF7-0E27-37A75ED7589B}"/>
              </a:ext>
            </a:extLst>
          </p:cNvPr>
          <p:cNvCxnSpPr>
            <a:cxnSpLocks/>
          </p:cNvCxnSpPr>
          <p:nvPr/>
        </p:nvCxnSpPr>
        <p:spPr>
          <a:xfrm>
            <a:off x="6810229" y="2662484"/>
            <a:ext cx="21142" cy="3630744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Oval 113">
            <a:extLst>
              <a:ext uri="{FF2B5EF4-FFF2-40B4-BE49-F238E27FC236}">
                <a16:creationId xmlns:a16="http://schemas.microsoft.com/office/drawing/2014/main" id="{624A522D-B64E-780B-6503-3A0BB4A5DAE2}"/>
              </a:ext>
            </a:extLst>
          </p:cNvPr>
          <p:cNvSpPr/>
          <p:nvPr/>
        </p:nvSpPr>
        <p:spPr>
          <a:xfrm>
            <a:off x="6716045" y="2872321"/>
            <a:ext cx="190240" cy="19024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25A5A89C-C31F-B462-B812-4F3859855623}"/>
              </a:ext>
            </a:extLst>
          </p:cNvPr>
          <p:cNvSpPr/>
          <p:nvPr/>
        </p:nvSpPr>
        <p:spPr>
          <a:xfrm>
            <a:off x="6758904" y="2915180"/>
            <a:ext cx="104524" cy="104524"/>
          </a:xfrm>
          <a:prstGeom prst="ellipse">
            <a:avLst/>
          </a:prstGeom>
          <a:solidFill>
            <a:srgbClr val="FFC000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6" name="Teardrop 21">
            <a:extLst>
              <a:ext uri="{FF2B5EF4-FFF2-40B4-BE49-F238E27FC236}">
                <a16:creationId xmlns:a16="http://schemas.microsoft.com/office/drawing/2014/main" id="{DCFB3192-5253-3B30-56C9-DDC11B888EB7}"/>
              </a:ext>
            </a:extLst>
          </p:cNvPr>
          <p:cNvSpPr/>
          <p:nvPr/>
        </p:nvSpPr>
        <p:spPr>
          <a:xfrm rot="13500000">
            <a:off x="7162412" y="2751804"/>
            <a:ext cx="431272" cy="431272"/>
          </a:xfrm>
          <a:prstGeom prst="teardrop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E3301E7C-1A59-04F0-C840-B96EE7A03F4D}"/>
              </a:ext>
            </a:extLst>
          </p:cNvPr>
          <p:cNvSpPr/>
          <p:nvPr/>
        </p:nvSpPr>
        <p:spPr>
          <a:xfrm>
            <a:off x="7218019" y="2801550"/>
            <a:ext cx="329786" cy="3297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118" name="Kotak Teks 117">
            <a:extLst>
              <a:ext uri="{FF2B5EF4-FFF2-40B4-BE49-F238E27FC236}">
                <a16:creationId xmlns:a16="http://schemas.microsoft.com/office/drawing/2014/main" id="{9F127737-9E8D-3723-1DD1-96AA59C9BB73}"/>
              </a:ext>
            </a:extLst>
          </p:cNvPr>
          <p:cNvSpPr txBox="1"/>
          <p:nvPr/>
        </p:nvSpPr>
        <p:spPr>
          <a:xfrm>
            <a:off x="7196648" y="2815286"/>
            <a:ext cx="366080" cy="286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01</a:t>
            </a:r>
          </a:p>
        </p:txBody>
      </p:sp>
      <p:cxnSp>
        <p:nvCxnSpPr>
          <p:cNvPr id="119" name="Konektor Lurus 118">
            <a:extLst>
              <a:ext uri="{FF2B5EF4-FFF2-40B4-BE49-F238E27FC236}">
                <a16:creationId xmlns:a16="http://schemas.microsoft.com/office/drawing/2014/main" id="{8142C339-657F-7872-3AF5-7D01AB4429DF}"/>
              </a:ext>
            </a:extLst>
          </p:cNvPr>
          <p:cNvCxnSpPr>
            <a:cxnSpLocks/>
            <a:endCxn id="116" idx="7"/>
          </p:cNvCxnSpPr>
          <p:nvPr/>
        </p:nvCxnSpPr>
        <p:spPr>
          <a:xfrm>
            <a:off x="6926369" y="2967439"/>
            <a:ext cx="146724" cy="1"/>
          </a:xfrm>
          <a:prstGeom prst="line">
            <a:avLst/>
          </a:prstGeom>
          <a:ln w="22225" cap="rnd">
            <a:solidFill>
              <a:schemeClr val="bg2">
                <a:lumMod val="5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 119">
            <a:extLst>
              <a:ext uri="{FF2B5EF4-FFF2-40B4-BE49-F238E27FC236}">
                <a16:creationId xmlns:a16="http://schemas.microsoft.com/office/drawing/2014/main" id="{520DAFE9-569D-326B-B88C-5E82D3F3E6D1}"/>
              </a:ext>
            </a:extLst>
          </p:cNvPr>
          <p:cNvSpPr/>
          <p:nvPr/>
        </p:nvSpPr>
        <p:spPr>
          <a:xfrm>
            <a:off x="6716045" y="3640163"/>
            <a:ext cx="190240" cy="19024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B543A157-3012-348E-1E17-97277F377494}"/>
              </a:ext>
            </a:extLst>
          </p:cNvPr>
          <p:cNvSpPr/>
          <p:nvPr/>
        </p:nvSpPr>
        <p:spPr>
          <a:xfrm>
            <a:off x="6758904" y="3683022"/>
            <a:ext cx="104524" cy="104524"/>
          </a:xfrm>
          <a:prstGeom prst="ellipse">
            <a:avLst/>
          </a:prstGeom>
          <a:solidFill>
            <a:srgbClr val="FFC000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2" name="Teardrop 21">
            <a:extLst>
              <a:ext uri="{FF2B5EF4-FFF2-40B4-BE49-F238E27FC236}">
                <a16:creationId xmlns:a16="http://schemas.microsoft.com/office/drawing/2014/main" id="{447889D5-AE44-D8D2-36CE-8AFF89FBE8CB}"/>
              </a:ext>
            </a:extLst>
          </p:cNvPr>
          <p:cNvSpPr/>
          <p:nvPr/>
        </p:nvSpPr>
        <p:spPr>
          <a:xfrm rot="13500000">
            <a:off x="7162412" y="3519646"/>
            <a:ext cx="431272" cy="431272"/>
          </a:xfrm>
          <a:prstGeom prst="teardrop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EDBE13D4-9F63-25B5-E111-3C7F7D7597C5}"/>
              </a:ext>
            </a:extLst>
          </p:cNvPr>
          <p:cNvSpPr/>
          <p:nvPr/>
        </p:nvSpPr>
        <p:spPr>
          <a:xfrm>
            <a:off x="7218019" y="3569393"/>
            <a:ext cx="329786" cy="3297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124" name="Kotak Teks 123">
            <a:extLst>
              <a:ext uri="{FF2B5EF4-FFF2-40B4-BE49-F238E27FC236}">
                <a16:creationId xmlns:a16="http://schemas.microsoft.com/office/drawing/2014/main" id="{DA0624B6-134F-A008-35C7-6691877A8113}"/>
              </a:ext>
            </a:extLst>
          </p:cNvPr>
          <p:cNvSpPr txBox="1"/>
          <p:nvPr/>
        </p:nvSpPr>
        <p:spPr>
          <a:xfrm>
            <a:off x="7196648" y="3583128"/>
            <a:ext cx="366080" cy="286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02</a:t>
            </a:r>
          </a:p>
        </p:txBody>
      </p:sp>
      <p:cxnSp>
        <p:nvCxnSpPr>
          <p:cNvPr id="125" name="Konektor Lurus 124">
            <a:extLst>
              <a:ext uri="{FF2B5EF4-FFF2-40B4-BE49-F238E27FC236}">
                <a16:creationId xmlns:a16="http://schemas.microsoft.com/office/drawing/2014/main" id="{6B446AB9-BFF2-41C8-C850-EFA19C58A15E}"/>
              </a:ext>
            </a:extLst>
          </p:cNvPr>
          <p:cNvCxnSpPr>
            <a:cxnSpLocks/>
            <a:endCxn id="122" idx="7"/>
          </p:cNvCxnSpPr>
          <p:nvPr/>
        </p:nvCxnSpPr>
        <p:spPr>
          <a:xfrm>
            <a:off x="6926369" y="3735281"/>
            <a:ext cx="146724" cy="1"/>
          </a:xfrm>
          <a:prstGeom prst="line">
            <a:avLst/>
          </a:prstGeom>
          <a:ln w="22225" cap="rnd">
            <a:solidFill>
              <a:schemeClr val="bg2">
                <a:lumMod val="5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Oval 125">
            <a:extLst>
              <a:ext uri="{FF2B5EF4-FFF2-40B4-BE49-F238E27FC236}">
                <a16:creationId xmlns:a16="http://schemas.microsoft.com/office/drawing/2014/main" id="{2101BE40-EB7C-62FB-6FBB-B213DB0C55DB}"/>
              </a:ext>
            </a:extLst>
          </p:cNvPr>
          <p:cNvSpPr/>
          <p:nvPr/>
        </p:nvSpPr>
        <p:spPr>
          <a:xfrm>
            <a:off x="6716045" y="4276671"/>
            <a:ext cx="190240" cy="19024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E604D8BB-94DB-0743-B411-2644D9F2D8F3}"/>
              </a:ext>
            </a:extLst>
          </p:cNvPr>
          <p:cNvSpPr/>
          <p:nvPr/>
        </p:nvSpPr>
        <p:spPr>
          <a:xfrm>
            <a:off x="6758904" y="4319530"/>
            <a:ext cx="104524" cy="104524"/>
          </a:xfrm>
          <a:prstGeom prst="ellipse">
            <a:avLst/>
          </a:prstGeom>
          <a:solidFill>
            <a:srgbClr val="FFC000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8" name="Teardrop 21">
            <a:extLst>
              <a:ext uri="{FF2B5EF4-FFF2-40B4-BE49-F238E27FC236}">
                <a16:creationId xmlns:a16="http://schemas.microsoft.com/office/drawing/2014/main" id="{D6521E3D-B8EE-A846-B723-30580F8AAB46}"/>
              </a:ext>
            </a:extLst>
          </p:cNvPr>
          <p:cNvSpPr/>
          <p:nvPr/>
        </p:nvSpPr>
        <p:spPr>
          <a:xfrm rot="13500000">
            <a:off x="7162412" y="4156154"/>
            <a:ext cx="431272" cy="431272"/>
          </a:xfrm>
          <a:prstGeom prst="teardrop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D6FC5F19-95AF-C1FB-E2C8-FDC5FCD0B8AB}"/>
              </a:ext>
            </a:extLst>
          </p:cNvPr>
          <p:cNvSpPr/>
          <p:nvPr/>
        </p:nvSpPr>
        <p:spPr>
          <a:xfrm>
            <a:off x="7218019" y="4205901"/>
            <a:ext cx="329786" cy="3297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130" name="Kotak Teks 129">
            <a:extLst>
              <a:ext uri="{FF2B5EF4-FFF2-40B4-BE49-F238E27FC236}">
                <a16:creationId xmlns:a16="http://schemas.microsoft.com/office/drawing/2014/main" id="{7BE81D1F-388B-839C-536A-EC7FD1185163}"/>
              </a:ext>
            </a:extLst>
          </p:cNvPr>
          <p:cNvSpPr txBox="1"/>
          <p:nvPr/>
        </p:nvSpPr>
        <p:spPr>
          <a:xfrm>
            <a:off x="7182913" y="4219636"/>
            <a:ext cx="366080" cy="286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03</a:t>
            </a:r>
          </a:p>
        </p:txBody>
      </p:sp>
      <p:cxnSp>
        <p:nvCxnSpPr>
          <p:cNvPr id="131" name="Konektor Lurus 130">
            <a:extLst>
              <a:ext uri="{FF2B5EF4-FFF2-40B4-BE49-F238E27FC236}">
                <a16:creationId xmlns:a16="http://schemas.microsoft.com/office/drawing/2014/main" id="{EA1D771A-D6E0-63BA-0BD9-C7C02C151C5E}"/>
              </a:ext>
            </a:extLst>
          </p:cNvPr>
          <p:cNvCxnSpPr>
            <a:cxnSpLocks/>
            <a:endCxn id="128" idx="7"/>
          </p:cNvCxnSpPr>
          <p:nvPr/>
        </p:nvCxnSpPr>
        <p:spPr>
          <a:xfrm>
            <a:off x="6926369" y="4371789"/>
            <a:ext cx="146724" cy="1"/>
          </a:xfrm>
          <a:prstGeom prst="line">
            <a:avLst/>
          </a:prstGeom>
          <a:ln w="22225" cap="rnd">
            <a:solidFill>
              <a:schemeClr val="bg2">
                <a:lumMod val="5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Oval 131">
            <a:extLst>
              <a:ext uri="{FF2B5EF4-FFF2-40B4-BE49-F238E27FC236}">
                <a16:creationId xmlns:a16="http://schemas.microsoft.com/office/drawing/2014/main" id="{567094E3-54DE-A967-93B8-CFAC53BB883B}"/>
              </a:ext>
            </a:extLst>
          </p:cNvPr>
          <p:cNvSpPr/>
          <p:nvPr/>
        </p:nvSpPr>
        <p:spPr>
          <a:xfrm>
            <a:off x="6736251" y="5247926"/>
            <a:ext cx="190240" cy="19024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3D3BF96D-5308-3039-D36B-911E4D50B487}"/>
              </a:ext>
            </a:extLst>
          </p:cNvPr>
          <p:cNvSpPr/>
          <p:nvPr/>
        </p:nvSpPr>
        <p:spPr>
          <a:xfrm>
            <a:off x="6779110" y="5290784"/>
            <a:ext cx="104524" cy="104524"/>
          </a:xfrm>
          <a:prstGeom prst="ellipse">
            <a:avLst/>
          </a:prstGeom>
          <a:solidFill>
            <a:srgbClr val="FFC000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34" name="Teardrop 21">
            <a:extLst>
              <a:ext uri="{FF2B5EF4-FFF2-40B4-BE49-F238E27FC236}">
                <a16:creationId xmlns:a16="http://schemas.microsoft.com/office/drawing/2014/main" id="{F2E3DEA0-B831-98FA-106E-3E6D795FBC64}"/>
              </a:ext>
            </a:extLst>
          </p:cNvPr>
          <p:cNvSpPr/>
          <p:nvPr/>
        </p:nvSpPr>
        <p:spPr>
          <a:xfrm rot="13500000">
            <a:off x="7182619" y="5127409"/>
            <a:ext cx="431272" cy="431272"/>
          </a:xfrm>
          <a:prstGeom prst="teardrop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084C4095-3696-BCC8-61FC-C9DCAF834492}"/>
              </a:ext>
            </a:extLst>
          </p:cNvPr>
          <p:cNvSpPr/>
          <p:nvPr/>
        </p:nvSpPr>
        <p:spPr>
          <a:xfrm>
            <a:off x="7238225" y="5177155"/>
            <a:ext cx="329786" cy="3297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136" name="Kotak Teks 135">
            <a:extLst>
              <a:ext uri="{FF2B5EF4-FFF2-40B4-BE49-F238E27FC236}">
                <a16:creationId xmlns:a16="http://schemas.microsoft.com/office/drawing/2014/main" id="{192B42A5-0842-93A3-3A2D-66992AEBFCE3}"/>
              </a:ext>
            </a:extLst>
          </p:cNvPr>
          <p:cNvSpPr txBox="1"/>
          <p:nvPr/>
        </p:nvSpPr>
        <p:spPr>
          <a:xfrm>
            <a:off x="7203120" y="5190891"/>
            <a:ext cx="366080" cy="286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04</a:t>
            </a:r>
          </a:p>
        </p:txBody>
      </p:sp>
      <p:cxnSp>
        <p:nvCxnSpPr>
          <p:cNvPr id="137" name="Konektor Lurus 136">
            <a:extLst>
              <a:ext uri="{FF2B5EF4-FFF2-40B4-BE49-F238E27FC236}">
                <a16:creationId xmlns:a16="http://schemas.microsoft.com/office/drawing/2014/main" id="{BF019BD9-DA44-72A4-386D-542C869EB897}"/>
              </a:ext>
            </a:extLst>
          </p:cNvPr>
          <p:cNvCxnSpPr>
            <a:cxnSpLocks/>
            <a:endCxn id="134" idx="7"/>
          </p:cNvCxnSpPr>
          <p:nvPr/>
        </p:nvCxnSpPr>
        <p:spPr>
          <a:xfrm>
            <a:off x="6946576" y="5343044"/>
            <a:ext cx="146724" cy="1"/>
          </a:xfrm>
          <a:prstGeom prst="line">
            <a:avLst/>
          </a:prstGeom>
          <a:ln w="22225" cap="rnd">
            <a:solidFill>
              <a:schemeClr val="bg2">
                <a:lumMod val="5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Kotak Teks 139">
            <a:extLst>
              <a:ext uri="{FF2B5EF4-FFF2-40B4-BE49-F238E27FC236}">
                <a16:creationId xmlns:a16="http://schemas.microsoft.com/office/drawing/2014/main" id="{682E571F-24F5-8654-9E0E-680271A17FC9}"/>
              </a:ext>
            </a:extLst>
          </p:cNvPr>
          <p:cNvSpPr txBox="1"/>
          <p:nvPr/>
        </p:nvSpPr>
        <p:spPr>
          <a:xfrm>
            <a:off x="6687017" y="2229425"/>
            <a:ext cx="18528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KEY MILESTONE</a:t>
            </a:r>
            <a:endParaRPr lang="en-ID" sz="1600" dirty="0">
              <a:solidFill>
                <a:schemeClr val="bg2">
                  <a:lumMod val="25000"/>
                </a:schemeClr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grpSp>
        <p:nvGrpSpPr>
          <p:cNvPr id="141" name="Grup 140">
            <a:extLst>
              <a:ext uri="{FF2B5EF4-FFF2-40B4-BE49-F238E27FC236}">
                <a16:creationId xmlns:a16="http://schemas.microsoft.com/office/drawing/2014/main" id="{645CCC0E-75D6-8A9F-299C-7005DC10E1A9}"/>
              </a:ext>
            </a:extLst>
          </p:cNvPr>
          <p:cNvGrpSpPr/>
          <p:nvPr/>
        </p:nvGrpSpPr>
        <p:grpSpPr>
          <a:xfrm>
            <a:off x="6325226" y="2271888"/>
            <a:ext cx="322556" cy="230303"/>
            <a:chOff x="6544628" y="2782701"/>
            <a:chExt cx="322556" cy="230303"/>
          </a:xfrm>
        </p:grpSpPr>
        <p:sp>
          <p:nvSpPr>
            <p:cNvPr id="142" name="Persegi Panjang 141">
              <a:extLst>
                <a:ext uri="{FF2B5EF4-FFF2-40B4-BE49-F238E27FC236}">
                  <a16:creationId xmlns:a16="http://schemas.microsoft.com/office/drawing/2014/main" id="{6A9AF597-A693-0379-4B40-101B85E358B7}"/>
                </a:ext>
              </a:extLst>
            </p:cNvPr>
            <p:cNvSpPr/>
            <p:nvPr/>
          </p:nvSpPr>
          <p:spPr>
            <a:xfrm rot="18900000">
              <a:off x="6544628" y="2782701"/>
              <a:ext cx="218345" cy="218345"/>
            </a:xfrm>
            <a:prstGeom prst="rect">
              <a:avLst/>
            </a:prstGeom>
            <a:solidFill>
              <a:srgbClr val="0070C0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43" name="Persegi Panjang 142">
              <a:extLst>
                <a:ext uri="{FF2B5EF4-FFF2-40B4-BE49-F238E27FC236}">
                  <a16:creationId xmlns:a16="http://schemas.microsoft.com/office/drawing/2014/main" id="{0E36F53A-C8EA-13A6-71EA-FE0586CC2C5F}"/>
                </a:ext>
              </a:extLst>
            </p:cNvPr>
            <p:cNvSpPr/>
            <p:nvPr/>
          </p:nvSpPr>
          <p:spPr>
            <a:xfrm rot="18900000">
              <a:off x="6648839" y="2794659"/>
              <a:ext cx="218345" cy="218345"/>
            </a:xfrm>
            <a:prstGeom prst="rect">
              <a:avLst/>
            </a:prstGeom>
            <a:solidFill>
              <a:srgbClr val="FFC000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58" name="Content Placeholder 5">
            <a:extLst>
              <a:ext uri="{FF2B5EF4-FFF2-40B4-BE49-F238E27FC236}">
                <a16:creationId xmlns:a16="http://schemas.microsoft.com/office/drawing/2014/main" id="{B9906FE4-492F-D190-3FD6-94C9AE1ECB11}"/>
              </a:ext>
            </a:extLst>
          </p:cNvPr>
          <p:cNvSpPr txBox="1">
            <a:spLocks/>
          </p:cNvSpPr>
          <p:nvPr/>
        </p:nvSpPr>
        <p:spPr>
          <a:xfrm>
            <a:off x="7672548" y="2686647"/>
            <a:ext cx="4027936" cy="37583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Penyiapan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dasar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hukum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dan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pembentukan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Tim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Implementasi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dan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Kerangka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Kerja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Sinergi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Kemenkeu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Kewilayahan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dalam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rangka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penguatan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RCE.</a:t>
            </a:r>
          </a:p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Pembentukan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standar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kerangka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kerja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asistensi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output,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analisa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(</a:t>
            </a:r>
            <a:r>
              <a:rPr lang="en-US" sz="1300" i="1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business intelligent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),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pelaporan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b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dan strategi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komunikasi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penguatan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RCE </a:t>
            </a:r>
            <a:b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berbasis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keilayahan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</a:p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Pelaksanaan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i="1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rollout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standardisasi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program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penguatan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RCE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berbasis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kewilayahan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</a:p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300" i="1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Dashboard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Informasi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Keuangan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berbasis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Kewilayahan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dalam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rangka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penguatan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RCE. </a:t>
            </a:r>
          </a:p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Monitoring dan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Evaluasi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penguatan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RCE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berbasis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kewilayahan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</p:txBody>
      </p:sp>
      <p:pic>
        <p:nvPicPr>
          <p:cNvPr id="59" name="Grafik 58" descr="Pusat Sasaran dengan isian solid">
            <a:extLst>
              <a:ext uri="{FF2B5EF4-FFF2-40B4-BE49-F238E27FC236}">
                <a16:creationId xmlns:a16="http://schemas.microsoft.com/office/drawing/2014/main" id="{F424E3B7-2A8E-2537-9556-B4283BAD9D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9116" y="5849885"/>
            <a:ext cx="340715" cy="340715"/>
          </a:xfrm>
          <a:prstGeom prst="rect">
            <a:avLst/>
          </a:prstGeom>
        </p:spPr>
      </p:pic>
      <p:pic>
        <p:nvPicPr>
          <p:cNvPr id="64" name="Grafik 63" descr="Pusat Sasaran dengan isian solid">
            <a:extLst>
              <a:ext uri="{FF2B5EF4-FFF2-40B4-BE49-F238E27FC236}">
                <a16:creationId xmlns:a16="http://schemas.microsoft.com/office/drawing/2014/main" id="{DFC9954C-F63E-AB71-04BE-1075C05E1E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3138" y="6293228"/>
            <a:ext cx="340715" cy="340715"/>
          </a:xfrm>
          <a:prstGeom prst="rect">
            <a:avLst/>
          </a:prstGeom>
        </p:spPr>
      </p:pic>
      <p:sp>
        <p:nvSpPr>
          <p:cNvPr id="65" name="Oval 64">
            <a:extLst>
              <a:ext uri="{FF2B5EF4-FFF2-40B4-BE49-F238E27FC236}">
                <a16:creationId xmlns:a16="http://schemas.microsoft.com/office/drawing/2014/main" id="{E59707C8-ED81-1300-4936-D56554A2E253}"/>
              </a:ext>
            </a:extLst>
          </p:cNvPr>
          <p:cNvSpPr/>
          <p:nvPr/>
        </p:nvSpPr>
        <p:spPr>
          <a:xfrm>
            <a:off x="6751150" y="5907864"/>
            <a:ext cx="190240" cy="19024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15D8A5C9-CA65-7BCB-E384-BFB5C3AB75A6}"/>
              </a:ext>
            </a:extLst>
          </p:cNvPr>
          <p:cNvSpPr/>
          <p:nvPr/>
        </p:nvSpPr>
        <p:spPr>
          <a:xfrm>
            <a:off x="6794009" y="5950722"/>
            <a:ext cx="104524" cy="104524"/>
          </a:xfrm>
          <a:prstGeom prst="ellipse">
            <a:avLst/>
          </a:prstGeom>
          <a:solidFill>
            <a:srgbClr val="FFC000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7" name="Teardrop 21">
            <a:extLst>
              <a:ext uri="{FF2B5EF4-FFF2-40B4-BE49-F238E27FC236}">
                <a16:creationId xmlns:a16="http://schemas.microsoft.com/office/drawing/2014/main" id="{6E34FDDB-BD52-D771-5D60-A89FBDE75AC7}"/>
              </a:ext>
            </a:extLst>
          </p:cNvPr>
          <p:cNvSpPr/>
          <p:nvPr/>
        </p:nvSpPr>
        <p:spPr>
          <a:xfrm rot="13500000">
            <a:off x="7197518" y="5787347"/>
            <a:ext cx="431272" cy="431272"/>
          </a:xfrm>
          <a:prstGeom prst="teardrop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EE2B817-0FDE-E63A-FB14-57158C461291}"/>
              </a:ext>
            </a:extLst>
          </p:cNvPr>
          <p:cNvSpPr/>
          <p:nvPr/>
        </p:nvSpPr>
        <p:spPr>
          <a:xfrm>
            <a:off x="7253124" y="5837093"/>
            <a:ext cx="329786" cy="3297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72" name="Kotak Teks 71">
            <a:extLst>
              <a:ext uri="{FF2B5EF4-FFF2-40B4-BE49-F238E27FC236}">
                <a16:creationId xmlns:a16="http://schemas.microsoft.com/office/drawing/2014/main" id="{573D96DA-A29B-053F-69F9-2197C5156576}"/>
              </a:ext>
            </a:extLst>
          </p:cNvPr>
          <p:cNvSpPr txBox="1"/>
          <p:nvPr/>
        </p:nvSpPr>
        <p:spPr>
          <a:xfrm>
            <a:off x="7218019" y="5850829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05</a:t>
            </a:r>
          </a:p>
        </p:txBody>
      </p:sp>
      <p:cxnSp>
        <p:nvCxnSpPr>
          <p:cNvPr id="77" name="Konektor Lurus 76">
            <a:extLst>
              <a:ext uri="{FF2B5EF4-FFF2-40B4-BE49-F238E27FC236}">
                <a16:creationId xmlns:a16="http://schemas.microsoft.com/office/drawing/2014/main" id="{5FE2CD35-5DF3-B047-D553-F3E9F88B4469}"/>
              </a:ext>
            </a:extLst>
          </p:cNvPr>
          <p:cNvCxnSpPr>
            <a:cxnSpLocks/>
            <a:endCxn id="67" idx="7"/>
          </p:cNvCxnSpPr>
          <p:nvPr/>
        </p:nvCxnSpPr>
        <p:spPr>
          <a:xfrm>
            <a:off x="6961475" y="6002982"/>
            <a:ext cx="146724" cy="1"/>
          </a:xfrm>
          <a:prstGeom prst="line">
            <a:avLst/>
          </a:prstGeom>
          <a:ln w="22225" cap="rnd">
            <a:solidFill>
              <a:schemeClr val="bg2">
                <a:lumMod val="5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895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975A7A9-EF77-E6BC-6A4B-355596C7E7A8}"/>
              </a:ext>
            </a:extLst>
          </p:cNvPr>
          <p:cNvGrpSpPr/>
          <p:nvPr/>
        </p:nvGrpSpPr>
        <p:grpSpPr>
          <a:xfrm>
            <a:off x="1543050" y="1917893"/>
            <a:ext cx="9105900" cy="3022213"/>
            <a:chOff x="1443034" y="1403530"/>
            <a:chExt cx="9105900" cy="3022213"/>
          </a:xfrm>
        </p:grpSpPr>
        <p:sp>
          <p:nvSpPr>
            <p:cNvPr id="2" name="Kotak Teks 3">
              <a:extLst>
                <a:ext uri="{FF2B5EF4-FFF2-40B4-BE49-F238E27FC236}">
                  <a16:creationId xmlns:a16="http://schemas.microsoft.com/office/drawing/2014/main" id="{D404C617-6C6A-F77F-1846-D9734EB7E4A0}"/>
                </a:ext>
              </a:extLst>
            </p:cNvPr>
            <p:cNvSpPr txBox="1"/>
            <p:nvPr/>
          </p:nvSpPr>
          <p:spPr>
            <a:xfrm>
              <a:off x="2928934" y="1403530"/>
              <a:ext cx="61341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>
                  <a:solidFill>
                    <a:schemeClr val="bg2">
                      <a:lumMod val="25000"/>
                    </a:schemeClr>
                  </a:solidFill>
                  <a:latin typeface="Roboto Black" panose="02000000000000000000" pitchFamily="2" charset="0"/>
                  <a:ea typeface="Roboto Black" panose="02000000000000000000" pitchFamily="2" charset="0"/>
                </a:rPr>
                <a:t>INISIATIF STRATEGIS</a:t>
              </a:r>
              <a:endParaRPr lang="en-ID" sz="4400" dirty="0">
                <a:solidFill>
                  <a:schemeClr val="bg2">
                    <a:lumMod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endParaRPr>
            </a:p>
          </p:txBody>
        </p:sp>
        <p:sp>
          <p:nvSpPr>
            <p:cNvPr id="3" name="Kotak Teks 3">
              <a:extLst>
                <a:ext uri="{FF2B5EF4-FFF2-40B4-BE49-F238E27FC236}">
                  <a16:creationId xmlns:a16="http://schemas.microsoft.com/office/drawing/2014/main" id="{8FC57302-ECA6-260F-DF23-A643D611EC62}"/>
                </a:ext>
              </a:extLst>
            </p:cNvPr>
            <p:cNvSpPr txBox="1"/>
            <p:nvPr/>
          </p:nvSpPr>
          <p:spPr>
            <a:xfrm>
              <a:off x="1443034" y="2172971"/>
              <a:ext cx="9105900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800">
                  <a:solidFill>
                    <a:srgbClr val="0070C0"/>
                  </a:solidFill>
                  <a:latin typeface="Roboto Black" panose="02000000000000000000" pitchFamily="2" charset="0"/>
                  <a:ea typeface="Roboto Black" panose="02000000000000000000" pitchFamily="2" charset="0"/>
                </a:rPr>
                <a:t>#21 &amp; #41</a:t>
              </a:r>
              <a:endParaRPr lang="en-ID" sz="13800" dirty="0">
                <a:solidFill>
                  <a:srgbClr val="0070C0"/>
                </a:solidFill>
                <a:latin typeface="Roboto Black" panose="02000000000000000000" pitchFamily="2" charset="0"/>
                <a:ea typeface="Roboto Black" panose="02000000000000000000" pitchFamily="2" charset="0"/>
              </a:endParaRPr>
            </a:p>
          </p:txBody>
        </p:sp>
        <p:sp>
          <p:nvSpPr>
            <p:cNvPr id="4" name="Kotak Teks 3">
              <a:extLst>
                <a:ext uri="{FF2B5EF4-FFF2-40B4-BE49-F238E27FC236}">
                  <a16:creationId xmlns:a16="http://schemas.microsoft.com/office/drawing/2014/main" id="{E3C14A29-B942-B1E2-F24D-A055D1DA5A78}"/>
                </a:ext>
              </a:extLst>
            </p:cNvPr>
            <p:cNvSpPr txBox="1"/>
            <p:nvPr/>
          </p:nvSpPr>
          <p:spPr>
            <a:xfrm>
              <a:off x="1543047" y="3964078"/>
              <a:ext cx="36480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solidFill>
                    <a:srgbClr val="0070C0"/>
                  </a:solidFill>
                  <a:latin typeface="Roboto Black" panose="02000000000000000000" pitchFamily="2" charset="0"/>
                  <a:ea typeface="Roboto Black" panose="02000000000000000000" pitchFamily="2" charset="0"/>
                </a:rPr>
                <a:t>Pemberdayaan UMKM</a:t>
              </a:r>
              <a:endParaRPr lang="en-ID" sz="2400" dirty="0">
                <a:solidFill>
                  <a:srgbClr val="0070C0"/>
                </a:solidFill>
                <a:latin typeface="Roboto Black" panose="02000000000000000000" pitchFamily="2" charset="0"/>
                <a:ea typeface="Roboto Black" panose="02000000000000000000" pitchFamily="2" charset="0"/>
              </a:endParaRPr>
            </a:p>
          </p:txBody>
        </p:sp>
        <p:sp>
          <p:nvSpPr>
            <p:cNvPr id="5" name="Kotak Teks 3">
              <a:extLst>
                <a:ext uri="{FF2B5EF4-FFF2-40B4-BE49-F238E27FC236}">
                  <a16:creationId xmlns:a16="http://schemas.microsoft.com/office/drawing/2014/main" id="{EA05B3E4-B905-55B4-FC07-D522E440CC8B}"/>
                </a:ext>
              </a:extLst>
            </p:cNvPr>
            <p:cNvSpPr txBox="1"/>
            <p:nvPr/>
          </p:nvSpPr>
          <p:spPr>
            <a:xfrm>
              <a:off x="6800847" y="3964078"/>
              <a:ext cx="36480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solidFill>
                    <a:srgbClr val="0070C0"/>
                  </a:solidFill>
                  <a:latin typeface="Roboto Black" panose="02000000000000000000" pitchFamily="2" charset="0"/>
                  <a:ea typeface="Roboto Black" panose="02000000000000000000" pitchFamily="2" charset="0"/>
                </a:rPr>
                <a:t>Business Intelligent - LM</a:t>
              </a:r>
              <a:endParaRPr lang="en-ID" sz="2400" dirty="0">
                <a:solidFill>
                  <a:srgbClr val="0070C0"/>
                </a:solidFill>
                <a:latin typeface="Roboto Black" panose="02000000000000000000" pitchFamily="2" charset="0"/>
                <a:ea typeface="Roboto Black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8282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Group 111">
            <a:extLst>
              <a:ext uri="{FF2B5EF4-FFF2-40B4-BE49-F238E27FC236}">
                <a16:creationId xmlns:a16="http://schemas.microsoft.com/office/drawing/2014/main" id="{81928313-349F-5494-F955-E2C4243BF724}"/>
              </a:ext>
            </a:extLst>
          </p:cNvPr>
          <p:cNvGrpSpPr/>
          <p:nvPr/>
        </p:nvGrpSpPr>
        <p:grpSpPr>
          <a:xfrm>
            <a:off x="7149194" y="2533403"/>
            <a:ext cx="431272" cy="431272"/>
            <a:chOff x="7184896" y="4247744"/>
            <a:chExt cx="431272" cy="431272"/>
          </a:xfrm>
        </p:grpSpPr>
        <p:sp>
          <p:nvSpPr>
            <p:cNvPr id="138" name="Teardrop 21">
              <a:extLst>
                <a:ext uri="{FF2B5EF4-FFF2-40B4-BE49-F238E27FC236}">
                  <a16:creationId xmlns:a16="http://schemas.microsoft.com/office/drawing/2014/main" id="{3C43F283-1808-BF9F-2A16-E99C059E02BB}"/>
                </a:ext>
              </a:extLst>
            </p:cNvPr>
            <p:cNvSpPr/>
            <p:nvPr/>
          </p:nvSpPr>
          <p:spPr>
            <a:xfrm rot="13500000">
              <a:off x="7184896" y="4247744"/>
              <a:ext cx="431272" cy="431272"/>
            </a:xfrm>
            <a:prstGeom prst="teardrop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103B2567-9617-D4AE-3DF3-A8288CA74045}"/>
                </a:ext>
              </a:extLst>
            </p:cNvPr>
            <p:cNvSpPr/>
            <p:nvPr/>
          </p:nvSpPr>
          <p:spPr>
            <a:xfrm>
              <a:off x="7239309" y="4298453"/>
              <a:ext cx="329786" cy="3297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267C9838-EAA2-24F1-50A0-5597D98ED012}"/>
              </a:ext>
            </a:extLst>
          </p:cNvPr>
          <p:cNvGrpSpPr/>
          <p:nvPr/>
        </p:nvGrpSpPr>
        <p:grpSpPr>
          <a:xfrm>
            <a:off x="7148496" y="4589313"/>
            <a:ext cx="431272" cy="431272"/>
            <a:chOff x="7184896" y="4247744"/>
            <a:chExt cx="431272" cy="431272"/>
          </a:xfrm>
        </p:grpSpPr>
        <p:sp>
          <p:nvSpPr>
            <p:cNvPr id="83" name="Teardrop 21">
              <a:extLst>
                <a:ext uri="{FF2B5EF4-FFF2-40B4-BE49-F238E27FC236}">
                  <a16:creationId xmlns:a16="http://schemas.microsoft.com/office/drawing/2014/main" id="{8D162193-3284-2AB4-992C-D9CA5C8020F2}"/>
                </a:ext>
              </a:extLst>
            </p:cNvPr>
            <p:cNvSpPr/>
            <p:nvPr/>
          </p:nvSpPr>
          <p:spPr>
            <a:xfrm rot="13500000">
              <a:off x="7184896" y="4247744"/>
              <a:ext cx="431272" cy="431272"/>
            </a:xfrm>
            <a:prstGeom prst="teardrop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CF37026D-5FB2-ECE9-204E-7E380E3AAA06}"/>
                </a:ext>
              </a:extLst>
            </p:cNvPr>
            <p:cNvSpPr/>
            <p:nvPr/>
          </p:nvSpPr>
          <p:spPr>
            <a:xfrm>
              <a:off x="7239309" y="4298453"/>
              <a:ext cx="329786" cy="3297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</p:grpSp>
      <p:sp>
        <p:nvSpPr>
          <p:cNvPr id="2" name="Kotak Teks 1">
            <a:extLst>
              <a:ext uri="{FF2B5EF4-FFF2-40B4-BE49-F238E27FC236}">
                <a16:creationId xmlns:a16="http://schemas.microsoft.com/office/drawing/2014/main" id="{EC492E7D-C615-2135-F4BA-22173DCD9C40}"/>
              </a:ext>
            </a:extLst>
          </p:cNvPr>
          <p:cNvSpPr txBox="1"/>
          <p:nvPr/>
        </p:nvSpPr>
        <p:spPr>
          <a:xfrm>
            <a:off x="370241" y="614193"/>
            <a:ext cx="75152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Sinergi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4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Pemberdayaan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UMKM – </a:t>
            </a:r>
            <a:r>
              <a:rPr lang="en-US" sz="14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Tema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4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Perbendaharaan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sz="14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Kekayaan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Negara, dan </a:t>
            </a:r>
            <a:r>
              <a:rPr lang="en-US" sz="14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Pembiayaan</a:t>
            </a:r>
            <a:r>
              <a:rPr lang="en-ID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</a:p>
        </p:txBody>
      </p:sp>
      <p:cxnSp>
        <p:nvCxnSpPr>
          <p:cNvPr id="3" name="Konektor Lurus 2">
            <a:extLst>
              <a:ext uri="{FF2B5EF4-FFF2-40B4-BE49-F238E27FC236}">
                <a16:creationId xmlns:a16="http://schemas.microsoft.com/office/drawing/2014/main" id="{5941F360-6673-056A-0C7D-4CF6640319C3}"/>
              </a:ext>
            </a:extLst>
          </p:cNvPr>
          <p:cNvCxnSpPr>
            <a:cxnSpLocks/>
          </p:cNvCxnSpPr>
          <p:nvPr/>
        </p:nvCxnSpPr>
        <p:spPr>
          <a:xfrm>
            <a:off x="457817" y="1000776"/>
            <a:ext cx="715609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Kotak Teks 3">
            <a:extLst>
              <a:ext uri="{FF2B5EF4-FFF2-40B4-BE49-F238E27FC236}">
                <a16:creationId xmlns:a16="http://schemas.microsoft.com/office/drawing/2014/main" id="{D477A40C-4E19-73C4-C805-7685D6B420C6}"/>
              </a:ext>
            </a:extLst>
          </p:cNvPr>
          <p:cNvSpPr txBox="1"/>
          <p:nvPr/>
        </p:nvSpPr>
        <p:spPr>
          <a:xfrm>
            <a:off x="370241" y="289105"/>
            <a:ext cx="241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IS #21 UMKM</a:t>
            </a:r>
            <a:endParaRPr lang="en-ID" dirty="0">
              <a:solidFill>
                <a:schemeClr val="bg2">
                  <a:lumMod val="25000"/>
                </a:schemeClr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pic>
        <p:nvPicPr>
          <p:cNvPr id="7" name="Gambar 6">
            <a:extLst>
              <a:ext uri="{FF2B5EF4-FFF2-40B4-BE49-F238E27FC236}">
                <a16:creationId xmlns:a16="http://schemas.microsoft.com/office/drawing/2014/main" id="{31863F11-F724-EA30-8026-45119CF009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059" y="133125"/>
            <a:ext cx="2839186" cy="527278"/>
          </a:xfrm>
          <a:prstGeom prst="rect">
            <a:avLst/>
          </a:prstGeom>
        </p:spPr>
      </p:pic>
      <p:grpSp>
        <p:nvGrpSpPr>
          <p:cNvPr id="9" name="Grup 8">
            <a:extLst>
              <a:ext uri="{FF2B5EF4-FFF2-40B4-BE49-F238E27FC236}">
                <a16:creationId xmlns:a16="http://schemas.microsoft.com/office/drawing/2014/main" id="{D23CC404-7C5C-0102-548E-247E89275E3A}"/>
              </a:ext>
            </a:extLst>
          </p:cNvPr>
          <p:cNvGrpSpPr/>
          <p:nvPr/>
        </p:nvGrpSpPr>
        <p:grpSpPr>
          <a:xfrm flipH="1">
            <a:off x="0" y="5430861"/>
            <a:ext cx="2500581" cy="1865387"/>
            <a:chOff x="9691418" y="5430861"/>
            <a:chExt cx="2500581" cy="1865387"/>
          </a:xfrm>
        </p:grpSpPr>
        <p:sp>
          <p:nvSpPr>
            <p:cNvPr id="5" name="Bentuk Bebas: Bentuk 4">
              <a:extLst>
                <a:ext uri="{FF2B5EF4-FFF2-40B4-BE49-F238E27FC236}">
                  <a16:creationId xmlns:a16="http://schemas.microsoft.com/office/drawing/2014/main" id="{B0089662-FF81-6CE6-41B5-C37BC649C45A}"/>
                </a:ext>
              </a:extLst>
            </p:cNvPr>
            <p:cNvSpPr/>
            <p:nvPr/>
          </p:nvSpPr>
          <p:spPr>
            <a:xfrm>
              <a:off x="11446633" y="5430861"/>
              <a:ext cx="745366" cy="1433166"/>
            </a:xfrm>
            <a:custGeom>
              <a:avLst/>
              <a:gdLst>
                <a:gd name="connsiteX0" fmla="*/ 745366 w 745366"/>
                <a:gd name="connsiteY0" fmla="*/ 0 h 1433166"/>
                <a:gd name="connsiteX1" fmla="*/ 745366 w 745366"/>
                <a:gd name="connsiteY1" fmla="*/ 1433166 h 1433166"/>
                <a:gd name="connsiteX2" fmla="*/ 0 w 745366"/>
                <a:gd name="connsiteY2" fmla="*/ 1433166 h 1433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5366" h="1433166">
                  <a:moveTo>
                    <a:pt x="745366" y="0"/>
                  </a:moveTo>
                  <a:lnTo>
                    <a:pt x="745366" y="1433166"/>
                  </a:lnTo>
                  <a:lnTo>
                    <a:pt x="0" y="1433166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6" name="Bentuk Bebas: Bentuk 5">
              <a:extLst>
                <a:ext uri="{FF2B5EF4-FFF2-40B4-BE49-F238E27FC236}">
                  <a16:creationId xmlns:a16="http://schemas.microsoft.com/office/drawing/2014/main" id="{BD2FD09F-EA91-D21A-CB3B-10CF15F2E170}"/>
                </a:ext>
              </a:extLst>
            </p:cNvPr>
            <p:cNvSpPr/>
            <p:nvPr/>
          </p:nvSpPr>
          <p:spPr>
            <a:xfrm rot="2387982">
              <a:off x="10880299" y="5864990"/>
              <a:ext cx="805844" cy="1431258"/>
            </a:xfrm>
            <a:custGeom>
              <a:avLst/>
              <a:gdLst>
                <a:gd name="connsiteX0" fmla="*/ 523067 w 805844"/>
                <a:gd name="connsiteY0" fmla="*/ 0 h 1431258"/>
                <a:gd name="connsiteX1" fmla="*/ 805844 w 805844"/>
                <a:gd name="connsiteY1" fmla="*/ 759861 h 1431258"/>
                <a:gd name="connsiteX2" fmla="*/ 0 w 805844"/>
                <a:gd name="connsiteY2" fmla="*/ 1431258 h 1431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5844" h="1431258">
                  <a:moveTo>
                    <a:pt x="523067" y="0"/>
                  </a:moveTo>
                  <a:lnTo>
                    <a:pt x="805844" y="759861"/>
                  </a:lnTo>
                  <a:lnTo>
                    <a:pt x="0" y="1431258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8" name="Bentuk Bebas: Bentuk 7">
              <a:extLst>
                <a:ext uri="{FF2B5EF4-FFF2-40B4-BE49-F238E27FC236}">
                  <a16:creationId xmlns:a16="http://schemas.microsoft.com/office/drawing/2014/main" id="{A7EB167E-8D10-F03B-E60E-E22F57B0FA42}"/>
                </a:ext>
              </a:extLst>
            </p:cNvPr>
            <p:cNvSpPr/>
            <p:nvPr/>
          </p:nvSpPr>
          <p:spPr>
            <a:xfrm rot="3525995">
              <a:off x="10327903" y="5674043"/>
              <a:ext cx="699215" cy="1972186"/>
            </a:xfrm>
            <a:custGeom>
              <a:avLst/>
              <a:gdLst>
                <a:gd name="connsiteX0" fmla="*/ 478508 w 699215"/>
                <a:gd name="connsiteY0" fmla="*/ 0 h 1972186"/>
                <a:gd name="connsiteX1" fmla="*/ 699215 w 699215"/>
                <a:gd name="connsiteY1" fmla="*/ 819164 h 1972186"/>
                <a:gd name="connsiteX2" fmla="*/ 0 w 699215"/>
                <a:gd name="connsiteY2" fmla="*/ 1972186 h 1972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9215" h="1972186">
                  <a:moveTo>
                    <a:pt x="478508" y="0"/>
                  </a:moveTo>
                  <a:lnTo>
                    <a:pt x="699215" y="819164"/>
                  </a:lnTo>
                  <a:lnTo>
                    <a:pt x="0" y="1972186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</p:grpSp>
      <p:sp>
        <p:nvSpPr>
          <p:cNvPr id="55" name="Content Placeholder 5">
            <a:extLst>
              <a:ext uri="{FF2B5EF4-FFF2-40B4-BE49-F238E27FC236}">
                <a16:creationId xmlns:a16="http://schemas.microsoft.com/office/drawing/2014/main" id="{4676EFA8-A04D-5E2E-8481-CC82B751DB0B}"/>
              </a:ext>
            </a:extLst>
          </p:cNvPr>
          <p:cNvSpPr txBox="1">
            <a:spLocks/>
          </p:cNvSpPr>
          <p:nvPr/>
        </p:nvSpPr>
        <p:spPr>
          <a:xfrm>
            <a:off x="1445305" y="4992150"/>
            <a:ext cx="4330211" cy="19171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>
                <a:latin typeface=""/>
              </a:rPr>
              <a:t>Meningkatnya</a:t>
            </a:r>
            <a:r>
              <a:rPr lang="en-US" sz="1400" dirty="0">
                <a:latin typeface=""/>
              </a:rPr>
              <a:t> </a:t>
            </a:r>
            <a:r>
              <a:rPr lang="en-US" sz="1400" dirty="0" err="1">
                <a:latin typeface=""/>
              </a:rPr>
              <a:t>sinergitas</a:t>
            </a:r>
            <a:r>
              <a:rPr lang="en-US" sz="1400" dirty="0">
                <a:latin typeface=""/>
              </a:rPr>
              <a:t> </a:t>
            </a:r>
            <a:r>
              <a:rPr lang="en-US" sz="1400" dirty="0" err="1">
                <a:latin typeface=""/>
              </a:rPr>
              <a:t>layanan</a:t>
            </a:r>
            <a:r>
              <a:rPr lang="en-US" sz="1400" dirty="0">
                <a:latin typeface=""/>
              </a:rPr>
              <a:t> UMKM oleh </a:t>
            </a:r>
            <a:r>
              <a:rPr lang="en-US" sz="1400" dirty="0" err="1">
                <a:latin typeface=""/>
              </a:rPr>
              <a:t>Kemenkeu</a:t>
            </a:r>
            <a:endParaRPr lang="en-ID" sz="1400" dirty="0">
              <a:latin typeface=""/>
            </a:endParaRPr>
          </a:p>
          <a:p>
            <a:r>
              <a:rPr lang="en-US" sz="1400" dirty="0" err="1">
                <a:latin typeface=""/>
              </a:rPr>
              <a:t>Meningkatnya</a:t>
            </a:r>
            <a:r>
              <a:rPr lang="en-US" sz="1400" dirty="0">
                <a:latin typeface=""/>
              </a:rPr>
              <a:t> </a:t>
            </a:r>
            <a:r>
              <a:rPr lang="en-US" sz="1400" dirty="0" err="1">
                <a:latin typeface=""/>
              </a:rPr>
              <a:t>nilai</a:t>
            </a:r>
            <a:r>
              <a:rPr lang="en-US" sz="1400" dirty="0">
                <a:latin typeface=""/>
              </a:rPr>
              <a:t> </a:t>
            </a:r>
            <a:r>
              <a:rPr lang="en-US" sz="1400" dirty="0" err="1">
                <a:latin typeface=""/>
              </a:rPr>
              <a:t>keekonomian</a:t>
            </a:r>
            <a:r>
              <a:rPr lang="en-US" sz="1400" dirty="0">
                <a:latin typeface=""/>
              </a:rPr>
              <a:t> UMKM yang </a:t>
            </a:r>
            <a:r>
              <a:rPr lang="en-US" sz="1400" dirty="0" err="1">
                <a:latin typeface=""/>
              </a:rPr>
              <a:t>telah</a:t>
            </a:r>
            <a:r>
              <a:rPr lang="en-US" sz="1400" dirty="0">
                <a:latin typeface=""/>
              </a:rPr>
              <a:t> </a:t>
            </a:r>
            <a:r>
              <a:rPr lang="en-US" sz="1400" dirty="0" err="1">
                <a:latin typeface=""/>
              </a:rPr>
              <a:t>diberdayakan</a:t>
            </a:r>
            <a:r>
              <a:rPr lang="en-US" sz="1400" dirty="0">
                <a:latin typeface=""/>
              </a:rPr>
              <a:t> oleh </a:t>
            </a:r>
            <a:r>
              <a:rPr lang="en-US" sz="1400" dirty="0" err="1">
                <a:latin typeface=""/>
              </a:rPr>
              <a:t>Kemenkeu</a:t>
            </a:r>
            <a:endParaRPr lang="en-ID" sz="1400" dirty="0">
              <a:latin typeface=""/>
            </a:endParaRPr>
          </a:p>
          <a:p>
            <a:r>
              <a:rPr lang="en-US" sz="1400" dirty="0" err="1">
                <a:latin typeface=""/>
              </a:rPr>
              <a:t>Meningkatnya</a:t>
            </a:r>
            <a:r>
              <a:rPr lang="en-US" sz="1400" dirty="0">
                <a:latin typeface=""/>
              </a:rPr>
              <a:t> </a:t>
            </a:r>
            <a:r>
              <a:rPr lang="en-US" sz="1400" dirty="0" err="1">
                <a:latin typeface=""/>
              </a:rPr>
              <a:t>efektifitas</a:t>
            </a:r>
            <a:r>
              <a:rPr lang="en-US" sz="1400" dirty="0">
                <a:latin typeface=""/>
              </a:rPr>
              <a:t> </a:t>
            </a:r>
            <a:r>
              <a:rPr lang="en-US" sz="1400" dirty="0" err="1">
                <a:latin typeface=""/>
              </a:rPr>
              <a:t>penyaluran</a:t>
            </a:r>
            <a:r>
              <a:rPr lang="en-US" sz="1400" dirty="0">
                <a:latin typeface=""/>
              </a:rPr>
              <a:t> </a:t>
            </a:r>
            <a:r>
              <a:rPr lang="en-US" sz="1400" dirty="0" err="1">
                <a:latin typeface=""/>
              </a:rPr>
              <a:t>bantuan</a:t>
            </a:r>
            <a:r>
              <a:rPr lang="en-US" sz="1400" dirty="0">
                <a:latin typeface=""/>
              </a:rPr>
              <a:t> </a:t>
            </a:r>
            <a:r>
              <a:rPr lang="en-US" sz="1400" dirty="0" err="1">
                <a:latin typeface=""/>
              </a:rPr>
              <a:t>pemberdayaan</a:t>
            </a:r>
            <a:r>
              <a:rPr lang="en-US" sz="1400" dirty="0">
                <a:latin typeface=""/>
              </a:rPr>
              <a:t> UMKM oleh </a:t>
            </a:r>
            <a:r>
              <a:rPr lang="en-US" sz="1400" dirty="0" err="1">
                <a:latin typeface=""/>
              </a:rPr>
              <a:t>Kemenkeu</a:t>
            </a:r>
            <a:endParaRPr lang="en-ID" sz="1400" dirty="0">
              <a:latin typeface=""/>
            </a:endParaRPr>
          </a:p>
        </p:txBody>
      </p:sp>
      <p:pic>
        <p:nvPicPr>
          <p:cNvPr id="56" name="Grafik 55" descr="Pusat Sasaran dengan isian solid">
            <a:extLst>
              <a:ext uri="{FF2B5EF4-FFF2-40B4-BE49-F238E27FC236}">
                <a16:creationId xmlns:a16="http://schemas.microsoft.com/office/drawing/2014/main" id="{FBBE1B0B-5AA8-98AB-ADC1-AAB0544DC6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1027" y="5090064"/>
            <a:ext cx="340715" cy="340715"/>
          </a:xfrm>
          <a:prstGeom prst="rect">
            <a:avLst/>
          </a:prstGeom>
        </p:spPr>
      </p:pic>
      <p:pic>
        <p:nvPicPr>
          <p:cNvPr id="57" name="Grafik 56" descr="Pusat Sasaran dengan isian solid">
            <a:extLst>
              <a:ext uri="{FF2B5EF4-FFF2-40B4-BE49-F238E27FC236}">
                <a16:creationId xmlns:a16="http://schemas.microsoft.com/office/drawing/2014/main" id="{68B35EF6-36C8-958B-C322-82F87B8DDD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3122" y="5512825"/>
            <a:ext cx="340715" cy="340715"/>
          </a:xfrm>
          <a:prstGeom prst="rect">
            <a:avLst/>
          </a:prstGeom>
        </p:spPr>
      </p:pic>
      <p:sp>
        <p:nvSpPr>
          <p:cNvPr id="60" name="Persegi Panjang 59">
            <a:extLst>
              <a:ext uri="{FF2B5EF4-FFF2-40B4-BE49-F238E27FC236}">
                <a16:creationId xmlns:a16="http://schemas.microsoft.com/office/drawing/2014/main" id="{4C4ED14B-0263-59E7-E45A-8CDD72578B69}"/>
              </a:ext>
            </a:extLst>
          </p:cNvPr>
          <p:cNvSpPr/>
          <p:nvPr/>
        </p:nvSpPr>
        <p:spPr>
          <a:xfrm>
            <a:off x="490037" y="1335733"/>
            <a:ext cx="11146440" cy="443306"/>
          </a:xfrm>
          <a:prstGeom prst="rect">
            <a:avLst/>
          </a:prstGeom>
          <a:solidFill>
            <a:srgbClr val="FFC000"/>
          </a:solidFill>
          <a:ln w="50800" cap="rnd">
            <a:solidFill>
              <a:srgbClr val="FFC000"/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61" name="Persegi Panjang 60">
            <a:extLst>
              <a:ext uri="{FF2B5EF4-FFF2-40B4-BE49-F238E27FC236}">
                <a16:creationId xmlns:a16="http://schemas.microsoft.com/office/drawing/2014/main" id="{DEB8EDD9-8508-CEFB-7E64-EEB216DB7EDD}"/>
              </a:ext>
            </a:extLst>
          </p:cNvPr>
          <p:cNvSpPr/>
          <p:nvPr/>
        </p:nvSpPr>
        <p:spPr>
          <a:xfrm>
            <a:off x="5452601" y="1000776"/>
            <a:ext cx="1238751" cy="272064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rnd">
            <a:solidFill>
              <a:schemeClr val="bg1">
                <a:lumMod val="85000"/>
              </a:schemeClr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400" dirty="0">
                <a:solidFill>
                  <a:schemeClr val="bg2">
                    <a:lumMod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TUJUAN</a:t>
            </a:r>
          </a:p>
        </p:txBody>
      </p:sp>
      <p:sp>
        <p:nvSpPr>
          <p:cNvPr id="62" name="Content Placeholder 5">
            <a:extLst>
              <a:ext uri="{FF2B5EF4-FFF2-40B4-BE49-F238E27FC236}">
                <a16:creationId xmlns:a16="http://schemas.microsoft.com/office/drawing/2014/main" id="{B5D27512-A6F9-1C05-7E83-DC28A5F3F23C}"/>
              </a:ext>
            </a:extLst>
          </p:cNvPr>
          <p:cNvSpPr txBox="1">
            <a:spLocks/>
          </p:cNvSpPr>
          <p:nvPr/>
        </p:nvSpPr>
        <p:spPr>
          <a:xfrm>
            <a:off x="490037" y="1415149"/>
            <a:ext cx="11146440" cy="33686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4000"/>
              </a:lnSpc>
              <a:spcBef>
                <a:spcPts val="1000"/>
              </a:spcBef>
              <a:defRPr/>
            </a:pPr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Sinergi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Kemenkeu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berbasis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kewilayahan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dalam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mendukung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UMKM</a:t>
            </a:r>
            <a:endParaRPr lang="en-ID" sz="1400" dirty="0">
              <a:solidFill>
                <a:schemeClr val="bg2">
                  <a:lumMod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>
              <a:lnSpc>
                <a:spcPct val="114000"/>
              </a:lnSpc>
              <a:spcBef>
                <a:spcPts val="1000"/>
              </a:spcBef>
              <a:defRPr/>
            </a:pP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 </a:t>
            </a:r>
            <a:endParaRPr lang="en-ID" sz="1400" dirty="0">
              <a:solidFill>
                <a:schemeClr val="bg2">
                  <a:lumMod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63" name="Kotak Teks 62">
            <a:extLst>
              <a:ext uri="{FF2B5EF4-FFF2-40B4-BE49-F238E27FC236}">
                <a16:creationId xmlns:a16="http://schemas.microsoft.com/office/drawing/2014/main" id="{7A1513D4-9118-9050-21C5-077022233A3D}"/>
              </a:ext>
            </a:extLst>
          </p:cNvPr>
          <p:cNvSpPr txBox="1"/>
          <p:nvPr/>
        </p:nvSpPr>
        <p:spPr>
          <a:xfrm>
            <a:off x="898919" y="4638589"/>
            <a:ext cx="13597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OUTCOMES</a:t>
            </a:r>
            <a:endParaRPr lang="en-ID" sz="1600" dirty="0">
              <a:solidFill>
                <a:schemeClr val="bg2">
                  <a:lumMod val="25000"/>
                </a:schemeClr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grpSp>
        <p:nvGrpSpPr>
          <p:cNvPr id="14" name="Grup 13">
            <a:extLst>
              <a:ext uri="{FF2B5EF4-FFF2-40B4-BE49-F238E27FC236}">
                <a16:creationId xmlns:a16="http://schemas.microsoft.com/office/drawing/2014/main" id="{2AD7DAC8-8F17-FEDC-6063-5ADD578A60E5}"/>
              </a:ext>
            </a:extLst>
          </p:cNvPr>
          <p:cNvGrpSpPr/>
          <p:nvPr/>
        </p:nvGrpSpPr>
        <p:grpSpPr>
          <a:xfrm>
            <a:off x="513992" y="4681786"/>
            <a:ext cx="322556" cy="230303"/>
            <a:chOff x="6544628" y="2782701"/>
            <a:chExt cx="322556" cy="230303"/>
          </a:xfrm>
        </p:grpSpPr>
        <p:sp>
          <p:nvSpPr>
            <p:cNvPr id="68" name="Persegi Panjang 67">
              <a:extLst>
                <a:ext uri="{FF2B5EF4-FFF2-40B4-BE49-F238E27FC236}">
                  <a16:creationId xmlns:a16="http://schemas.microsoft.com/office/drawing/2014/main" id="{0CCB38F3-D722-C9D1-3E8C-4851185F6890}"/>
                </a:ext>
              </a:extLst>
            </p:cNvPr>
            <p:cNvSpPr/>
            <p:nvPr/>
          </p:nvSpPr>
          <p:spPr>
            <a:xfrm rot="18900000">
              <a:off x="6544628" y="2782701"/>
              <a:ext cx="218345" cy="218345"/>
            </a:xfrm>
            <a:prstGeom prst="rect">
              <a:avLst/>
            </a:prstGeom>
            <a:solidFill>
              <a:srgbClr val="0070C0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69" name="Persegi Panjang 68">
              <a:extLst>
                <a:ext uri="{FF2B5EF4-FFF2-40B4-BE49-F238E27FC236}">
                  <a16:creationId xmlns:a16="http://schemas.microsoft.com/office/drawing/2014/main" id="{6D6177C8-6CE5-5BB7-5A55-B01AB8C6C197}"/>
                </a:ext>
              </a:extLst>
            </p:cNvPr>
            <p:cNvSpPr/>
            <p:nvPr/>
          </p:nvSpPr>
          <p:spPr>
            <a:xfrm rot="18900000">
              <a:off x="6648839" y="2794659"/>
              <a:ext cx="218345" cy="218345"/>
            </a:xfrm>
            <a:prstGeom prst="rect">
              <a:avLst/>
            </a:prstGeom>
            <a:solidFill>
              <a:srgbClr val="FFC000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70" name="Content Placeholder 5">
            <a:extLst>
              <a:ext uri="{FF2B5EF4-FFF2-40B4-BE49-F238E27FC236}">
                <a16:creationId xmlns:a16="http://schemas.microsoft.com/office/drawing/2014/main" id="{2D091237-B9ED-84D8-E05B-71C36BCDD667}"/>
              </a:ext>
            </a:extLst>
          </p:cNvPr>
          <p:cNvSpPr txBox="1">
            <a:spLocks/>
          </p:cNvSpPr>
          <p:nvPr/>
        </p:nvSpPr>
        <p:spPr>
          <a:xfrm>
            <a:off x="829356" y="2169406"/>
            <a:ext cx="5067259" cy="206935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buFont typeface="+mj-lt"/>
              <a:buAutoNum type="arabicPeriod"/>
            </a:pPr>
            <a:r>
              <a:rPr lang="en-US" sz="1300" dirty="0">
                <a:latin typeface=""/>
              </a:rPr>
              <a:t>Peta proses </a:t>
            </a:r>
            <a:r>
              <a:rPr lang="en-US" sz="1300" dirty="0" err="1">
                <a:latin typeface=""/>
              </a:rPr>
              <a:t>bisnis</a:t>
            </a:r>
            <a:r>
              <a:rPr lang="en-US" sz="1300" dirty="0">
                <a:latin typeface=""/>
              </a:rPr>
              <a:t> </a:t>
            </a:r>
            <a:r>
              <a:rPr lang="en-US" sz="1300" dirty="0" err="1">
                <a:latin typeface=""/>
              </a:rPr>
              <a:t>Kemenkeu</a:t>
            </a:r>
            <a:r>
              <a:rPr lang="en-US" sz="1300" dirty="0">
                <a:latin typeface=""/>
              </a:rPr>
              <a:t> </a:t>
            </a:r>
            <a:r>
              <a:rPr lang="en-US" sz="1300" dirty="0" err="1">
                <a:latin typeface=""/>
              </a:rPr>
              <a:t>dalam</a:t>
            </a:r>
            <a:r>
              <a:rPr lang="en-US" sz="1300" dirty="0">
                <a:latin typeface=""/>
              </a:rPr>
              <a:t> </a:t>
            </a:r>
            <a:r>
              <a:rPr lang="en-US" sz="1300" dirty="0" err="1">
                <a:latin typeface=""/>
              </a:rPr>
              <a:t>mendukung</a:t>
            </a:r>
            <a:r>
              <a:rPr lang="en-US" sz="1300" dirty="0">
                <a:latin typeface=""/>
              </a:rPr>
              <a:t> UMKM</a:t>
            </a:r>
            <a:r>
              <a:rPr lang="en-ID" sz="1300" dirty="0">
                <a:latin typeface=""/>
              </a:rPr>
              <a:t>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sz="1300" dirty="0" err="1">
                <a:latin typeface=""/>
              </a:rPr>
              <a:t>Regulasi</a:t>
            </a:r>
            <a:r>
              <a:rPr lang="en-US" sz="1300" dirty="0">
                <a:latin typeface=""/>
              </a:rPr>
              <a:t> </a:t>
            </a:r>
            <a:r>
              <a:rPr lang="en-US" sz="1300" dirty="0" err="1">
                <a:latin typeface=""/>
              </a:rPr>
              <a:t>tentang</a:t>
            </a:r>
            <a:r>
              <a:rPr lang="en-US" sz="1300" dirty="0">
                <a:latin typeface=""/>
              </a:rPr>
              <a:t> </a:t>
            </a:r>
            <a:r>
              <a:rPr lang="en-US" sz="1300" dirty="0" err="1">
                <a:latin typeface=""/>
              </a:rPr>
              <a:t>Harmonisasi</a:t>
            </a:r>
            <a:r>
              <a:rPr lang="en-US" sz="1300" dirty="0">
                <a:latin typeface=""/>
              </a:rPr>
              <a:t> Strategi </a:t>
            </a:r>
            <a:r>
              <a:rPr lang="en-US" sz="1300" dirty="0" err="1">
                <a:latin typeface=""/>
              </a:rPr>
              <a:t>Antar</a:t>
            </a:r>
            <a:r>
              <a:rPr lang="en-US" sz="1300" dirty="0">
                <a:latin typeface=""/>
              </a:rPr>
              <a:t> </a:t>
            </a:r>
            <a:r>
              <a:rPr lang="en-US" sz="1300" dirty="0" err="1">
                <a:latin typeface=""/>
              </a:rPr>
              <a:t>instansi</a:t>
            </a:r>
            <a:r>
              <a:rPr lang="en-US" sz="1300" dirty="0">
                <a:latin typeface=""/>
              </a:rPr>
              <a:t> </a:t>
            </a:r>
            <a:r>
              <a:rPr lang="en-US" sz="1300" dirty="0" err="1">
                <a:latin typeface=""/>
              </a:rPr>
              <a:t>Vertikal</a:t>
            </a:r>
            <a:r>
              <a:rPr lang="en-US" sz="1300" dirty="0">
                <a:latin typeface=""/>
              </a:rPr>
              <a:t> </a:t>
            </a:r>
            <a:r>
              <a:rPr lang="en-US" sz="1300" dirty="0" err="1">
                <a:latin typeface=""/>
              </a:rPr>
              <a:t>Kemenkeu</a:t>
            </a:r>
            <a:endParaRPr lang="en-ID" sz="1300" dirty="0">
              <a:latin typeface="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n-US" sz="1300" dirty="0" err="1">
                <a:latin typeface=""/>
              </a:rPr>
              <a:t>Rencana</a:t>
            </a:r>
            <a:r>
              <a:rPr lang="en-US" sz="1300" dirty="0">
                <a:latin typeface=""/>
              </a:rPr>
              <a:t> </a:t>
            </a:r>
            <a:r>
              <a:rPr lang="en-US" sz="1300" dirty="0" err="1">
                <a:latin typeface=""/>
              </a:rPr>
              <a:t>kerja</a:t>
            </a:r>
            <a:r>
              <a:rPr lang="en-US" sz="1300" dirty="0">
                <a:latin typeface=""/>
              </a:rPr>
              <a:t> program </a:t>
            </a:r>
            <a:r>
              <a:rPr lang="en-US" sz="1300" dirty="0" err="1">
                <a:latin typeface=""/>
              </a:rPr>
              <a:t>pemberdayaan</a:t>
            </a:r>
            <a:r>
              <a:rPr lang="en-US" sz="1300" dirty="0">
                <a:latin typeface=""/>
              </a:rPr>
              <a:t> UMKM di </a:t>
            </a:r>
            <a:r>
              <a:rPr lang="en-US" sz="1300" dirty="0" err="1">
                <a:latin typeface=""/>
              </a:rPr>
              <a:t>lingkungan</a:t>
            </a:r>
            <a:r>
              <a:rPr lang="en-US" sz="1300" dirty="0">
                <a:latin typeface=""/>
              </a:rPr>
              <a:t> </a:t>
            </a:r>
            <a:r>
              <a:rPr lang="en-US" sz="1300" dirty="0" err="1">
                <a:latin typeface=""/>
              </a:rPr>
              <a:t>Kemenkeu</a:t>
            </a:r>
            <a:endParaRPr lang="en-ID" sz="1300" dirty="0">
              <a:latin typeface="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n-US" sz="1300" dirty="0" err="1">
                <a:latin typeface=""/>
              </a:rPr>
              <a:t>Kemudahan</a:t>
            </a:r>
            <a:r>
              <a:rPr lang="en-US" sz="1300" dirty="0">
                <a:latin typeface=""/>
              </a:rPr>
              <a:t> </a:t>
            </a:r>
            <a:r>
              <a:rPr lang="en-US" sz="1300" dirty="0" err="1">
                <a:latin typeface=""/>
              </a:rPr>
              <a:t>informasi</a:t>
            </a:r>
            <a:r>
              <a:rPr lang="en-US" sz="1300" dirty="0">
                <a:latin typeface=""/>
              </a:rPr>
              <a:t> </a:t>
            </a:r>
            <a:r>
              <a:rPr lang="en-US" sz="1300" dirty="0" err="1">
                <a:latin typeface=""/>
              </a:rPr>
              <a:t>layanan</a:t>
            </a:r>
            <a:r>
              <a:rPr lang="en-US" sz="1300" dirty="0">
                <a:latin typeface=""/>
              </a:rPr>
              <a:t> UMKM </a:t>
            </a:r>
            <a:r>
              <a:rPr lang="en-US" sz="1300" dirty="0" err="1">
                <a:latin typeface=""/>
              </a:rPr>
              <a:t>Kemenkeu</a:t>
            </a:r>
            <a:r>
              <a:rPr lang="en-US" sz="1300" dirty="0">
                <a:latin typeface=""/>
              </a:rPr>
              <a:t> Satu.</a:t>
            </a:r>
            <a:endParaRPr lang="en-ID" sz="1300" dirty="0">
              <a:latin typeface="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n-US" sz="1300" dirty="0" err="1">
                <a:latin typeface=""/>
              </a:rPr>
              <a:t>Terciptanya</a:t>
            </a:r>
            <a:r>
              <a:rPr lang="en-US" sz="1300" dirty="0">
                <a:latin typeface=""/>
              </a:rPr>
              <a:t> platform </a:t>
            </a:r>
            <a:r>
              <a:rPr lang="en-US" sz="1300" dirty="0" err="1">
                <a:latin typeface=""/>
              </a:rPr>
              <a:t>pemasaran</a:t>
            </a:r>
            <a:r>
              <a:rPr lang="en-US" sz="1300" dirty="0">
                <a:latin typeface=""/>
              </a:rPr>
              <a:t> UMKM </a:t>
            </a:r>
            <a:r>
              <a:rPr lang="en-US" sz="1300" dirty="0" err="1">
                <a:latin typeface=""/>
              </a:rPr>
              <a:t>binaan</a:t>
            </a:r>
            <a:r>
              <a:rPr lang="en-US" sz="1300" dirty="0">
                <a:latin typeface=""/>
              </a:rPr>
              <a:t> </a:t>
            </a:r>
            <a:r>
              <a:rPr lang="en-US" sz="1300" dirty="0" err="1">
                <a:latin typeface=""/>
              </a:rPr>
              <a:t>Kemenkeu</a:t>
            </a:r>
            <a:endParaRPr lang="en-ID" sz="1300" dirty="0">
              <a:latin typeface="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n-US" sz="1300" dirty="0" err="1">
                <a:latin typeface=""/>
              </a:rPr>
              <a:t>Publikasi</a:t>
            </a:r>
            <a:r>
              <a:rPr lang="en-US" sz="1300" dirty="0">
                <a:latin typeface=""/>
              </a:rPr>
              <a:t> </a:t>
            </a:r>
            <a:r>
              <a:rPr lang="en-US" sz="1300" dirty="0" err="1">
                <a:latin typeface=""/>
              </a:rPr>
              <a:t>pelaksanaan</a:t>
            </a:r>
            <a:r>
              <a:rPr lang="en-US" sz="1300" dirty="0">
                <a:latin typeface=""/>
              </a:rPr>
              <a:t> program </a:t>
            </a:r>
            <a:r>
              <a:rPr lang="en-US" sz="1300" dirty="0" err="1">
                <a:latin typeface=""/>
              </a:rPr>
              <a:t>pemberdayaan</a:t>
            </a:r>
            <a:r>
              <a:rPr lang="en-US" sz="1300" dirty="0">
                <a:latin typeface=""/>
              </a:rPr>
              <a:t> UMKM </a:t>
            </a:r>
            <a:r>
              <a:rPr lang="en-US" sz="1300" dirty="0" err="1">
                <a:latin typeface=""/>
              </a:rPr>
              <a:t>binaan</a:t>
            </a:r>
            <a:r>
              <a:rPr lang="en-US" sz="1300" dirty="0">
                <a:latin typeface=""/>
              </a:rPr>
              <a:t> </a:t>
            </a:r>
            <a:r>
              <a:rPr lang="en-US" sz="1300" dirty="0" err="1">
                <a:latin typeface=""/>
              </a:rPr>
              <a:t>Kemenkeu</a:t>
            </a:r>
            <a:endParaRPr lang="en-US" sz="1300" dirty="0">
              <a:latin typeface="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n-US" sz="1300" dirty="0" err="1">
                <a:latin typeface=""/>
              </a:rPr>
              <a:t>Terbentuknya</a:t>
            </a:r>
            <a:r>
              <a:rPr lang="en-US" sz="1300" dirty="0">
                <a:latin typeface=""/>
              </a:rPr>
              <a:t> </a:t>
            </a:r>
            <a:r>
              <a:rPr lang="en-US" sz="1300" i="1" dirty="0">
                <a:latin typeface=""/>
              </a:rPr>
              <a:t>single database</a:t>
            </a:r>
            <a:r>
              <a:rPr lang="en-US" sz="1300" dirty="0">
                <a:latin typeface=""/>
              </a:rPr>
              <a:t> UMKM </a:t>
            </a:r>
            <a:r>
              <a:rPr lang="en-US" sz="1300" dirty="0" err="1">
                <a:latin typeface=""/>
              </a:rPr>
              <a:t>sasaran</a:t>
            </a:r>
            <a:r>
              <a:rPr lang="en-US" sz="1300" dirty="0">
                <a:latin typeface=""/>
              </a:rPr>
              <a:t> </a:t>
            </a:r>
            <a:r>
              <a:rPr lang="en-US" sz="1300" dirty="0" err="1">
                <a:latin typeface=""/>
              </a:rPr>
              <a:t>pemberdayaan</a:t>
            </a:r>
            <a:r>
              <a:rPr lang="en-US" sz="1300" dirty="0">
                <a:latin typeface=""/>
              </a:rPr>
              <a:t> </a:t>
            </a:r>
            <a:r>
              <a:rPr lang="en-US" sz="1300" dirty="0" err="1">
                <a:latin typeface=""/>
              </a:rPr>
              <a:t>Kemenkeu</a:t>
            </a:r>
            <a:r>
              <a:rPr lang="en-US" sz="1300" dirty="0">
                <a:latin typeface=""/>
              </a:rPr>
              <a:t>.</a:t>
            </a:r>
            <a:endParaRPr lang="en-ID" sz="1300" dirty="0">
              <a:latin typeface=""/>
            </a:endParaRPr>
          </a:p>
        </p:txBody>
      </p:sp>
      <p:sp>
        <p:nvSpPr>
          <p:cNvPr id="73" name="Kotak Teks 72">
            <a:extLst>
              <a:ext uri="{FF2B5EF4-FFF2-40B4-BE49-F238E27FC236}">
                <a16:creationId xmlns:a16="http://schemas.microsoft.com/office/drawing/2014/main" id="{F0ADC8F5-C9A0-27F9-A284-F43BC6C42ABE}"/>
              </a:ext>
            </a:extLst>
          </p:cNvPr>
          <p:cNvSpPr txBox="1"/>
          <p:nvPr/>
        </p:nvSpPr>
        <p:spPr>
          <a:xfrm>
            <a:off x="892933" y="1924278"/>
            <a:ext cx="13597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OUTPUT</a:t>
            </a:r>
            <a:endParaRPr lang="en-ID" sz="1600" dirty="0">
              <a:solidFill>
                <a:schemeClr val="bg2">
                  <a:lumMod val="25000"/>
                </a:schemeClr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grpSp>
        <p:nvGrpSpPr>
          <p:cNvPr id="74" name="Grup 73">
            <a:extLst>
              <a:ext uri="{FF2B5EF4-FFF2-40B4-BE49-F238E27FC236}">
                <a16:creationId xmlns:a16="http://schemas.microsoft.com/office/drawing/2014/main" id="{C5558376-5142-34D0-F6B1-3F91445D0999}"/>
              </a:ext>
            </a:extLst>
          </p:cNvPr>
          <p:cNvGrpSpPr/>
          <p:nvPr/>
        </p:nvGrpSpPr>
        <p:grpSpPr>
          <a:xfrm>
            <a:off x="531142" y="1966741"/>
            <a:ext cx="322556" cy="230303"/>
            <a:chOff x="6544628" y="2782701"/>
            <a:chExt cx="322556" cy="230303"/>
          </a:xfrm>
        </p:grpSpPr>
        <p:sp>
          <p:nvSpPr>
            <p:cNvPr id="75" name="Persegi Panjang 74">
              <a:extLst>
                <a:ext uri="{FF2B5EF4-FFF2-40B4-BE49-F238E27FC236}">
                  <a16:creationId xmlns:a16="http://schemas.microsoft.com/office/drawing/2014/main" id="{BB331F20-0B3A-3EC2-987E-5F2CC1201576}"/>
                </a:ext>
              </a:extLst>
            </p:cNvPr>
            <p:cNvSpPr/>
            <p:nvPr/>
          </p:nvSpPr>
          <p:spPr>
            <a:xfrm rot="18900000">
              <a:off x="6544628" y="2782701"/>
              <a:ext cx="218345" cy="218345"/>
            </a:xfrm>
            <a:prstGeom prst="rect">
              <a:avLst/>
            </a:prstGeom>
            <a:solidFill>
              <a:srgbClr val="0070C0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76" name="Persegi Panjang 75">
              <a:extLst>
                <a:ext uri="{FF2B5EF4-FFF2-40B4-BE49-F238E27FC236}">
                  <a16:creationId xmlns:a16="http://schemas.microsoft.com/office/drawing/2014/main" id="{3111CDE5-304D-9F21-BEC5-38D287F75B1D}"/>
                </a:ext>
              </a:extLst>
            </p:cNvPr>
            <p:cNvSpPr/>
            <p:nvPr/>
          </p:nvSpPr>
          <p:spPr>
            <a:xfrm rot="18900000">
              <a:off x="6648839" y="2794659"/>
              <a:ext cx="218345" cy="218345"/>
            </a:xfrm>
            <a:prstGeom prst="rect">
              <a:avLst/>
            </a:prstGeom>
            <a:solidFill>
              <a:srgbClr val="FFC000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113" name="Konektor Lurus 112">
            <a:extLst>
              <a:ext uri="{FF2B5EF4-FFF2-40B4-BE49-F238E27FC236}">
                <a16:creationId xmlns:a16="http://schemas.microsoft.com/office/drawing/2014/main" id="{396B3FDF-BE3A-8BF7-0E27-37A75ED7589B}"/>
              </a:ext>
            </a:extLst>
          </p:cNvPr>
          <p:cNvCxnSpPr>
            <a:cxnSpLocks/>
          </p:cNvCxnSpPr>
          <p:nvPr/>
        </p:nvCxnSpPr>
        <p:spPr>
          <a:xfrm>
            <a:off x="6709738" y="2444083"/>
            <a:ext cx="25555" cy="4401420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Kotak Teks 117">
            <a:extLst>
              <a:ext uri="{FF2B5EF4-FFF2-40B4-BE49-F238E27FC236}">
                <a16:creationId xmlns:a16="http://schemas.microsoft.com/office/drawing/2014/main" id="{9F127737-9E8D-3723-1DD1-96AA59C9BB73}"/>
              </a:ext>
            </a:extLst>
          </p:cNvPr>
          <p:cNvSpPr txBox="1"/>
          <p:nvPr/>
        </p:nvSpPr>
        <p:spPr>
          <a:xfrm>
            <a:off x="7185990" y="2588753"/>
            <a:ext cx="366080" cy="286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01</a:t>
            </a:r>
          </a:p>
        </p:txBody>
      </p:sp>
      <p:sp>
        <p:nvSpPr>
          <p:cNvPr id="122" name="Teardrop 21">
            <a:extLst>
              <a:ext uri="{FF2B5EF4-FFF2-40B4-BE49-F238E27FC236}">
                <a16:creationId xmlns:a16="http://schemas.microsoft.com/office/drawing/2014/main" id="{447889D5-AE44-D8D2-36CE-8AFF89FBE8CB}"/>
              </a:ext>
            </a:extLst>
          </p:cNvPr>
          <p:cNvSpPr/>
          <p:nvPr/>
        </p:nvSpPr>
        <p:spPr>
          <a:xfrm rot="13500000">
            <a:off x="7162321" y="3045076"/>
            <a:ext cx="431272" cy="431272"/>
          </a:xfrm>
          <a:prstGeom prst="teardrop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EDBE13D4-9F63-25B5-E111-3C7F7D7597C5}"/>
              </a:ext>
            </a:extLst>
          </p:cNvPr>
          <p:cNvSpPr/>
          <p:nvPr/>
        </p:nvSpPr>
        <p:spPr>
          <a:xfrm>
            <a:off x="7208594" y="3104433"/>
            <a:ext cx="329786" cy="3297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124" name="Kotak Teks 123">
            <a:extLst>
              <a:ext uri="{FF2B5EF4-FFF2-40B4-BE49-F238E27FC236}">
                <a16:creationId xmlns:a16="http://schemas.microsoft.com/office/drawing/2014/main" id="{DA0624B6-134F-A008-35C7-6691877A8113}"/>
              </a:ext>
            </a:extLst>
          </p:cNvPr>
          <p:cNvSpPr txBox="1"/>
          <p:nvPr/>
        </p:nvSpPr>
        <p:spPr>
          <a:xfrm>
            <a:off x="7159285" y="3125999"/>
            <a:ext cx="366080" cy="286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02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6D013C2-C17C-EEC8-4F3D-94674348D6B1}"/>
              </a:ext>
            </a:extLst>
          </p:cNvPr>
          <p:cNvGrpSpPr/>
          <p:nvPr/>
        </p:nvGrpSpPr>
        <p:grpSpPr>
          <a:xfrm>
            <a:off x="7172300" y="4082767"/>
            <a:ext cx="431272" cy="431272"/>
            <a:chOff x="7184896" y="4247744"/>
            <a:chExt cx="431272" cy="431272"/>
          </a:xfrm>
        </p:grpSpPr>
        <p:sp>
          <p:nvSpPr>
            <p:cNvPr id="134" name="Teardrop 21">
              <a:extLst>
                <a:ext uri="{FF2B5EF4-FFF2-40B4-BE49-F238E27FC236}">
                  <a16:creationId xmlns:a16="http://schemas.microsoft.com/office/drawing/2014/main" id="{F2E3DEA0-B831-98FA-106E-3E6D795FBC64}"/>
                </a:ext>
              </a:extLst>
            </p:cNvPr>
            <p:cNvSpPr/>
            <p:nvPr/>
          </p:nvSpPr>
          <p:spPr>
            <a:xfrm rot="13500000">
              <a:off x="7184896" y="4247744"/>
              <a:ext cx="431272" cy="431272"/>
            </a:xfrm>
            <a:prstGeom prst="teardrop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084C4095-3696-BCC8-61FC-C9DCAF834492}"/>
                </a:ext>
              </a:extLst>
            </p:cNvPr>
            <p:cNvSpPr/>
            <p:nvPr/>
          </p:nvSpPr>
          <p:spPr>
            <a:xfrm>
              <a:off x="7239309" y="4298453"/>
              <a:ext cx="329786" cy="3297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</p:grpSp>
      <p:sp>
        <p:nvSpPr>
          <p:cNvPr id="136" name="Kotak Teks 135">
            <a:extLst>
              <a:ext uri="{FF2B5EF4-FFF2-40B4-BE49-F238E27FC236}">
                <a16:creationId xmlns:a16="http://schemas.microsoft.com/office/drawing/2014/main" id="{192B42A5-0842-93A3-3A2D-66992AEBFCE3}"/>
              </a:ext>
            </a:extLst>
          </p:cNvPr>
          <p:cNvSpPr txBox="1"/>
          <p:nvPr/>
        </p:nvSpPr>
        <p:spPr>
          <a:xfrm>
            <a:off x="7188516" y="4143842"/>
            <a:ext cx="366080" cy="286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04</a:t>
            </a:r>
          </a:p>
        </p:txBody>
      </p:sp>
      <p:sp>
        <p:nvSpPr>
          <p:cNvPr id="140" name="Kotak Teks 139">
            <a:extLst>
              <a:ext uri="{FF2B5EF4-FFF2-40B4-BE49-F238E27FC236}">
                <a16:creationId xmlns:a16="http://schemas.microsoft.com/office/drawing/2014/main" id="{682E571F-24F5-8654-9E0E-680271A17FC9}"/>
              </a:ext>
            </a:extLst>
          </p:cNvPr>
          <p:cNvSpPr txBox="1"/>
          <p:nvPr/>
        </p:nvSpPr>
        <p:spPr>
          <a:xfrm>
            <a:off x="6682633" y="1896240"/>
            <a:ext cx="18528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KEY MILESTONE</a:t>
            </a:r>
            <a:endParaRPr lang="en-ID" sz="1600" dirty="0">
              <a:solidFill>
                <a:schemeClr val="bg2">
                  <a:lumMod val="25000"/>
                </a:schemeClr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grpSp>
        <p:nvGrpSpPr>
          <p:cNvPr id="141" name="Grup 140">
            <a:extLst>
              <a:ext uri="{FF2B5EF4-FFF2-40B4-BE49-F238E27FC236}">
                <a16:creationId xmlns:a16="http://schemas.microsoft.com/office/drawing/2014/main" id="{645CCC0E-75D6-8A9F-299C-7005DC10E1A9}"/>
              </a:ext>
            </a:extLst>
          </p:cNvPr>
          <p:cNvGrpSpPr/>
          <p:nvPr/>
        </p:nvGrpSpPr>
        <p:grpSpPr>
          <a:xfrm>
            <a:off x="6323575" y="1980637"/>
            <a:ext cx="322556" cy="230303"/>
            <a:chOff x="6544628" y="2782701"/>
            <a:chExt cx="322556" cy="230303"/>
          </a:xfrm>
        </p:grpSpPr>
        <p:sp>
          <p:nvSpPr>
            <p:cNvPr id="142" name="Persegi Panjang 141">
              <a:extLst>
                <a:ext uri="{FF2B5EF4-FFF2-40B4-BE49-F238E27FC236}">
                  <a16:creationId xmlns:a16="http://schemas.microsoft.com/office/drawing/2014/main" id="{6A9AF597-A693-0379-4B40-101B85E358B7}"/>
                </a:ext>
              </a:extLst>
            </p:cNvPr>
            <p:cNvSpPr/>
            <p:nvPr/>
          </p:nvSpPr>
          <p:spPr>
            <a:xfrm rot="18900000">
              <a:off x="6544628" y="2782701"/>
              <a:ext cx="218345" cy="218345"/>
            </a:xfrm>
            <a:prstGeom prst="rect">
              <a:avLst/>
            </a:prstGeom>
            <a:solidFill>
              <a:srgbClr val="0070C0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43" name="Persegi Panjang 142">
              <a:extLst>
                <a:ext uri="{FF2B5EF4-FFF2-40B4-BE49-F238E27FC236}">
                  <a16:creationId xmlns:a16="http://schemas.microsoft.com/office/drawing/2014/main" id="{0E36F53A-C8EA-13A6-71EA-FE0586CC2C5F}"/>
                </a:ext>
              </a:extLst>
            </p:cNvPr>
            <p:cNvSpPr/>
            <p:nvPr/>
          </p:nvSpPr>
          <p:spPr>
            <a:xfrm rot="18900000">
              <a:off x="6648839" y="2794659"/>
              <a:ext cx="218345" cy="218345"/>
            </a:xfrm>
            <a:prstGeom prst="rect">
              <a:avLst/>
            </a:prstGeom>
            <a:solidFill>
              <a:srgbClr val="FFC000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58" name="Content Placeholder 5">
            <a:extLst>
              <a:ext uri="{FF2B5EF4-FFF2-40B4-BE49-F238E27FC236}">
                <a16:creationId xmlns:a16="http://schemas.microsoft.com/office/drawing/2014/main" id="{B9906FE4-492F-D190-3FD6-94C9AE1ECB11}"/>
              </a:ext>
            </a:extLst>
          </p:cNvPr>
          <p:cNvSpPr txBox="1">
            <a:spLocks/>
          </p:cNvSpPr>
          <p:nvPr/>
        </p:nvSpPr>
        <p:spPr>
          <a:xfrm>
            <a:off x="7595965" y="2377727"/>
            <a:ext cx="4027936" cy="37583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100" dirty="0" err="1">
                <a:latin typeface=""/>
              </a:rPr>
              <a:t>Penyusunan</a:t>
            </a:r>
            <a:r>
              <a:rPr lang="en-US" sz="1100" dirty="0">
                <a:latin typeface=""/>
              </a:rPr>
              <a:t> RKMK </a:t>
            </a:r>
            <a:r>
              <a:rPr lang="en-US" sz="1100" dirty="0" err="1">
                <a:latin typeface=""/>
              </a:rPr>
              <a:t>tentang</a:t>
            </a:r>
            <a:r>
              <a:rPr lang="en-US" sz="1100" dirty="0">
                <a:latin typeface=""/>
              </a:rPr>
              <a:t> </a:t>
            </a:r>
            <a:r>
              <a:rPr lang="en-US" sz="1100" dirty="0" err="1">
                <a:latin typeface=""/>
              </a:rPr>
              <a:t>Harmonisasi</a:t>
            </a:r>
            <a:r>
              <a:rPr lang="en-US" sz="1100" dirty="0">
                <a:latin typeface=""/>
              </a:rPr>
              <a:t> Strategi dan Proses </a:t>
            </a:r>
            <a:r>
              <a:rPr lang="en-US" sz="1100" dirty="0" err="1">
                <a:latin typeface=""/>
              </a:rPr>
              <a:t>Bisnis</a:t>
            </a:r>
            <a:r>
              <a:rPr lang="en-US" sz="1100" dirty="0">
                <a:latin typeface=""/>
              </a:rPr>
              <a:t> </a:t>
            </a:r>
            <a:r>
              <a:rPr lang="en-US" sz="1100" dirty="0" err="1">
                <a:latin typeface=""/>
              </a:rPr>
              <a:t>Pemberdayaan</a:t>
            </a:r>
            <a:r>
              <a:rPr lang="en-US" sz="1100" dirty="0">
                <a:latin typeface=""/>
              </a:rPr>
              <a:t> UMKM </a:t>
            </a:r>
            <a:r>
              <a:rPr lang="en-US" sz="1100" dirty="0" err="1">
                <a:latin typeface=""/>
              </a:rPr>
              <a:t>Antar</a:t>
            </a:r>
            <a:r>
              <a:rPr lang="en-US" sz="1100" dirty="0">
                <a:latin typeface=""/>
              </a:rPr>
              <a:t> </a:t>
            </a:r>
            <a:r>
              <a:rPr lang="en-US" sz="1100" dirty="0" err="1">
                <a:latin typeface=""/>
              </a:rPr>
              <a:t>Instansi</a:t>
            </a:r>
            <a:r>
              <a:rPr lang="en-US" sz="1100" dirty="0">
                <a:latin typeface=""/>
              </a:rPr>
              <a:t> </a:t>
            </a:r>
            <a:r>
              <a:rPr lang="en-US" sz="1100" dirty="0" err="1">
                <a:latin typeface=""/>
              </a:rPr>
              <a:t>Vertikal</a:t>
            </a:r>
            <a:r>
              <a:rPr lang="en-US" sz="1100" dirty="0">
                <a:latin typeface=""/>
              </a:rPr>
              <a:t> </a:t>
            </a:r>
            <a:r>
              <a:rPr lang="en-US" sz="1100" dirty="0" err="1">
                <a:latin typeface=""/>
              </a:rPr>
              <a:t>Kemenkeu</a:t>
            </a:r>
            <a:r>
              <a:rPr lang="en-US" sz="1100" dirty="0">
                <a:latin typeface=""/>
              </a:rPr>
              <a:t> (</a:t>
            </a:r>
            <a:r>
              <a:rPr lang="en-US" sz="1100" i="1" dirty="0">
                <a:latin typeface=""/>
              </a:rPr>
              <a:t>include</a:t>
            </a:r>
            <a:r>
              <a:rPr lang="en-US" sz="1100" dirty="0">
                <a:latin typeface=""/>
              </a:rPr>
              <a:t> </a:t>
            </a:r>
            <a:r>
              <a:rPr lang="en-US" sz="1100" dirty="0" err="1">
                <a:latin typeface=""/>
              </a:rPr>
              <a:t>kelembagaan</a:t>
            </a:r>
            <a:r>
              <a:rPr lang="en-US" sz="1100" dirty="0">
                <a:latin typeface=""/>
              </a:rPr>
              <a:t>)</a:t>
            </a:r>
          </a:p>
          <a:p>
            <a:pPr algn="just"/>
            <a:endParaRPr lang="en-ID" sz="1100" dirty="0">
              <a:latin typeface=""/>
            </a:endParaRPr>
          </a:p>
          <a:p>
            <a:pPr algn="just"/>
            <a:r>
              <a:rPr lang="en-US" sz="1100" dirty="0" err="1">
                <a:latin typeface=""/>
              </a:rPr>
              <a:t>Terbentuknya</a:t>
            </a:r>
            <a:r>
              <a:rPr lang="en-US" sz="1100" dirty="0">
                <a:latin typeface=""/>
              </a:rPr>
              <a:t> Forum Bersama Program </a:t>
            </a:r>
            <a:r>
              <a:rPr lang="en-US" sz="1100" dirty="0" err="1">
                <a:latin typeface=""/>
              </a:rPr>
              <a:t>Sinergi</a:t>
            </a:r>
            <a:r>
              <a:rPr lang="en-US" sz="1100" dirty="0">
                <a:latin typeface=""/>
              </a:rPr>
              <a:t> </a:t>
            </a:r>
            <a:r>
              <a:rPr lang="en-US" sz="1100" dirty="0" err="1">
                <a:latin typeface=""/>
              </a:rPr>
              <a:t>Pemberdayaan</a:t>
            </a:r>
            <a:r>
              <a:rPr lang="en-US" sz="1100" dirty="0">
                <a:latin typeface=""/>
              </a:rPr>
              <a:t> UMKM Pusat dan Wilayah</a:t>
            </a:r>
          </a:p>
          <a:p>
            <a:pPr algn="just"/>
            <a:endParaRPr lang="en-ID" sz="1100" dirty="0">
              <a:latin typeface=""/>
            </a:endParaRPr>
          </a:p>
          <a:p>
            <a:pPr algn="just"/>
            <a:r>
              <a:rPr lang="en-US" sz="1100" dirty="0" err="1">
                <a:latin typeface=""/>
              </a:rPr>
              <a:t>Terbentuknya</a:t>
            </a:r>
            <a:r>
              <a:rPr lang="en-US" sz="1100" dirty="0">
                <a:latin typeface=""/>
              </a:rPr>
              <a:t> </a:t>
            </a:r>
            <a:r>
              <a:rPr lang="en-US" sz="1100" dirty="0" err="1">
                <a:latin typeface=""/>
              </a:rPr>
              <a:t>peta</a:t>
            </a:r>
            <a:r>
              <a:rPr lang="en-US" sz="1100" dirty="0">
                <a:latin typeface=""/>
              </a:rPr>
              <a:t> proses </a:t>
            </a:r>
            <a:r>
              <a:rPr lang="en-US" sz="1100" dirty="0" err="1">
                <a:latin typeface=""/>
              </a:rPr>
              <a:t>bisnis</a:t>
            </a:r>
            <a:r>
              <a:rPr lang="en-US" sz="1100" dirty="0">
                <a:latin typeface=""/>
              </a:rPr>
              <a:t> </a:t>
            </a:r>
            <a:r>
              <a:rPr lang="en-US" sz="1100" dirty="0" err="1">
                <a:latin typeface=""/>
              </a:rPr>
              <a:t>Kemenkeu</a:t>
            </a:r>
            <a:r>
              <a:rPr lang="en-US" sz="1100" dirty="0">
                <a:latin typeface=""/>
              </a:rPr>
              <a:t> </a:t>
            </a:r>
            <a:r>
              <a:rPr lang="en-US" sz="1100" dirty="0" err="1">
                <a:latin typeface=""/>
              </a:rPr>
              <a:t>dalam</a:t>
            </a:r>
            <a:r>
              <a:rPr lang="en-US" sz="1100" dirty="0">
                <a:latin typeface=""/>
              </a:rPr>
              <a:t> </a:t>
            </a:r>
            <a:r>
              <a:rPr lang="en-US" sz="1100" dirty="0" err="1">
                <a:latin typeface=""/>
              </a:rPr>
              <a:t>mendukung</a:t>
            </a:r>
            <a:r>
              <a:rPr lang="en-US" sz="1100" dirty="0">
                <a:latin typeface=""/>
              </a:rPr>
              <a:t> UMKM</a:t>
            </a:r>
          </a:p>
          <a:p>
            <a:pPr algn="just"/>
            <a:endParaRPr lang="en-ID" sz="1100" dirty="0">
              <a:latin typeface=""/>
            </a:endParaRPr>
          </a:p>
          <a:p>
            <a:pPr algn="just"/>
            <a:r>
              <a:rPr lang="en-US" sz="1100" dirty="0" err="1">
                <a:latin typeface=""/>
              </a:rPr>
              <a:t>Terbentuknya</a:t>
            </a:r>
            <a:r>
              <a:rPr lang="en-US" sz="1100" dirty="0">
                <a:latin typeface=""/>
              </a:rPr>
              <a:t> </a:t>
            </a:r>
            <a:r>
              <a:rPr lang="en-US" sz="1100" dirty="0" err="1">
                <a:latin typeface=""/>
              </a:rPr>
              <a:t>rencana</a:t>
            </a:r>
            <a:r>
              <a:rPr lang="en-US" sz="1100" dirty="0">
                <a:latin typeface=""/>
              </a:rPr>
              <a:t> </a:t>
            </a:r>
            <a:r>
              <a:rPr lang="en-US" sz="1100" dirty="0" err="1">
                <a:latin typeface=""/>
              </a:rPr>
              <a:t>kerja</a:t>
            </a:r>
            <a:r>
              <a:rPr lang="en-US" sz="1100" dirty="0">
                <a:latin typeface=""/>
              </a:rPr>
              <a:t> program </a:t>
            </a:r>
            <a:r>
              <a:rPr lang="en-US" sz="1100" dirty="0" err="1">
                <a:latin typeface=""/>
              </a:rPr>
              <a:t>Sinergi</a:t>
            </a:r>
            <a:r>
              <a:rPr lang="en-US" sz="1100" dirty="0">
                <a:latin typeface=""/>
              </a:rPr>
              <a:t> </a:t>
            </a:r>
            <a:r>
              <a:rPr lang="en-US" sz="1100" dirty="0" err="1">
                <a:latin typeface=""/>
              </a:rPr>
              <a:t>pemberdayaan</a:t>
            </a:r>
            <a:r>
              <a:rPr lang="en-US" sz="1100" dirty="0">
                <a:latin typeface=""/>
              </a:rPr>
              <a:t> UMKM di </a:t>
            </a:r>
            <a:r>
              <a:rPr lang="en-US" sz="1100" dirty="0" err="1">
                <a:latin typeface=""/>
              </a:rPr>
              <a:t>lingkungan</a:t>
            </a:r>
            <a:r>
              <a:rPr lang="en-US" sz="1100" dirty="0">
                <a:latin typeface=""/>
              </a:rPr>
              <a:t> </a:t>
            </a:r>
            <a:r>
              <a:rPr lang="en-US" sz="1100" dirty="0" err="1">
                <a:latin typeface=""/>
              </a:rPr>
              <a:t>Kemenkeu</a:t>
            </a:r>
            <a:endParaRPr lang="en-US" sz="1100" dirty="0">
              <a:latin typeface=""/>
            </a:endParaRPr>
          </a:p>
          <a:p>
            <a:pPr algn="just"/>
            <a:endParaRPr lang="en-ID" sz="1100" dirty="0">
              <a:latin typeface=""/>
            </a:endParaRPr>
          </a:p>
          <a:p>
            <a:pPr algn="just"/>
            <a:r>
              <a:rPr lang="en-US" sz="1100" dirty="0">
                <a:latin typeface=""/>
              </a:rPr>
              <a:t>Piloting </a:t>
            </a:r>
            <a:r>
              <a:rPr lang="en-US" sz="1100" dirty="0" err="1">
                <a:latin typeface=""/>
              </a:rPr>
              <a:t>pelaksanaan</a:t>
            </a:r>
            <a:r>
              <a:rPr lang="en-US" sz="1100" dirty="0">
                <a:latin typeface=""/>
              </a:rPr>
              <a:t> program </a:t>
            </a:r>
            <a:r>
              <a:rPr lang="en-US" sz="1100" dirty="0" err="1">
                <a:latin typeface=""/>
              </a:rPr>
              <a:t>sinergi</a:t>
            </a:r>
            <a:r>
              <a:rPr lang="en-US" sz="1100" dirty="0">
                <a:latin typeface=""/>
              </a:rPr>
              <a:t> </a:t>
            </a:r>
            <a:r>
              <a:rPr lang="en-US" sz="1100" dirty="0" err="1">
                <a:latin typeface=""/>
              </a:rPr>
              <a:t>pemberdayaan</a:t>
            </a:r>
            <a:r>
              <a:rPr lang="en-US" sz="1100" dirty="0">
                <a:latin typeface=""/>
              </a:rPr>
              <a:t> UMKM </a:t>
            </a:r>
            <a:r>
              <a:rPr lang="en-US" sz="1100" dirty="0" err="1">
                <a:latin typeface=""/>
              </a:rPr>
              <a:t>Kemenkeu</a:t>
            </a:r>
            <a:r>
              <a:rPr lang="en-US" sz="1100" dirty="0">
                <a:latin typeface=""/>
              </a:rPr>
              <a:t> (Joint </a:t>
            </a:r>
            <a:r>
              <a:rPr lang="en-US" sz="1100" dirty="0" err="1">
                <a:latin typeface=""/>
              </a:rPr>
              <a:t>Analisis</a:t>
            </a:r>
            <a:r>
              <a:rPr lang="en-US" sz="1100" dirty="0">
                <a:latin typeface=""/>
              </a:rPr>
              <a:t> dan Joint Program </a:t>
            </a:r>
            <a:r>
              <a:rPr lang="en-US" sz="1100" dirty="0" err="1">
                <a:latin typeface=""/>
              </a:rPr>
              <a:t>Pemberdayaan</a:t>
            </a:r>
            <a:r>
              <a:rPr lang="en-US" sz="1100" dirty="0">
                <a:latin typeface=""/>
              </a:rPr>
              <a:t> UMKM)</a:t>
            </a:r>
          </a:p>
          <a:p>
            <a:pPr algn="just"/>
            <a:endParaRPr lang="en-US" sz="1100" dirty="0">
              <a:latin typeface=""/>
            </a:endParaRPr>
          </a:p>
          <a:p>
            <a:pPr algn="just"/>
            <a:r>
              <a:rPr lang="en-US" sz="1100" dirty="0" err="1">
                <a:latin typeface=""/>
              </a:rPr>
              <a:t>Optimalisasi</a:t>
            </a:r>
            <a:r>
              <a:rPr lang="en-US" sz="1100" dirty="0">
                <a:latin typeface=""/>
              </a:rPr>
              <a:t> platform </a:t>
            </a:r>
            <a:r>
              <a:rPr lang="en-US" sz="1100" dirty="0" err="1">
                <a:latin typeface=""/>
              </a:rPr>
              <a:t>pemasaran</a:t>
            </a:r>
            <a:r>
              <a:rPr lang="en-US" sz="1100" dirty="0">
                <a:latin typeface=""/>
              </a:rPr>
              <a:t> UMKM </a:t>
            </a:r>
            <a:r>
              <a:rPr lang="en-US" sz="1100" dirty="0" err="1">
                <a:latin typeface=""/>
              </a:rPr>
              <a:t>binaan</a:t>
            </a:r>
            <a:r>
              <a:rPr lang="en-US" sz="1100" dirty="0">
                <a:latin typeface=""/>
              </a:rPr>
              <a:t> </a:t>
            </a:r>
            <a:r>
              <a:rPr lang="en-US" sz="1100" dirty="0" err="1">
                <a:latin typeface=""/>
              </a:rPr>
              <a:t>Kemenkeu</a:t>
            </a:r>
            <a:endParaRPr lang="en-US" sz="1100" dirty="0">
              <a:latin typeface=""/>
            </a:endParaRPr>
          </a:p>
          <a:p>
            <a:pPr algn="just"/>
            <a:endParaRPr lang="en-ID" sz="1100" dirty="0">
              <a:latin typeface=""/>
            </a:endParaRPr>
          </a:p>
          <a:p>
            <a:pPr algn="just"/>
            <a:r>
              <a:rPr lang="en-US" sz="1100" i="1" dirty="0">
                <a:latin typeface=""/>
              </a:rPr>
              <a:t>Single database </a:t>
            </a:r>
            <a:r>
              <a:rPr lang="en-US" sz="1100" dirty="0">
                <a:latin typeface=""/>
              </a:rPr>
              <a:t>UMKM </a:t>
            </a:r>
            <a:r>
              <a:rPr lang="en-US" sz="1100" dirty="0" err="1">
                <a:latin typeface=""/>
              </a:rPr>
              <a:t>sasaran</a:t>
            </a:r>
            <a:r>
              <a:rPr lang="en-US" sz="1100" dirty="0">
                <a:latin typeface=""/>
              </a:rPr>
              <a:t> </a:t>
            </a:r>
            <a:r>
              <a:rPr lang="en-US" sz="1100" dirty="0" err="1">
                <a:latin typeface=""/>
              </a:rPr>
              <a:t>pemberdayaan</a:t>
            </a:r>
            <a:r>
              <a:rPr lang="en-US" sz="1100" dirty="0">
                <a:latin typeface=""/>
              </a:rPr>
              <a:t> </a:t>
            </a:r>
            <a:r>
              <a:rPr lang="en-US" sz="1100" dirty="0" err="1">
                <a:latin typeface=""/>
              </a:rPr>
              <a:t>Kemenkeu</a:t>
            </a:r>
            <a:r>
              <a:rPr lang="en-US" sz="1100" dirty="0">
                <a:latin typeface=""/>
              </a:rPr>
              <a:t> (2022 dan 2023)</a:t>
            </a:r>
          </a:p>
          <a:p>
            <a:pPr algn="just"/>
            <a:endParaRPr lang="en-ID" sz="1100" dirty="0">
              <a:latin typeface=""/>
            </a:endParaRPr>
          </a:p>
          <a:p>
            <a:pPr algn="just"/>
            <a:r>
              <a:rPr lang="en-US" sz="1100" dirty="0" err="1">
                <a:latin typeface=""/>
              </a:rPr>
              <a:t>Pelaksanaan</a:t>
            </a:r>
            <a:r>
              <a:rPr lang="en-US" sz="1100" dirty="0">
                <a:latin typeface=""/>
              </a:rPr>
              <a:t> monitoring dan </a:t>
            </a:r>
            <a:r>
              <a:rPr lang="en-US" sz="1100" dirty="0" err="1">
                <a:latin typeface=""/>
              </a:rPr>
              <a:t>evaluasi</a:t>
            </a:r>
            <a:endParaRPr lang="en-ID" sz="1100" dirty="0">
              <a:latin typeface=""/>
            </a:endParaRPr>
          </a:p>
          <a:p>
            <a:pPr algn="just"/>
            <a:endParaRPr lang="en-ID" sz="1100" dirty="0">
              <a:latin typeface=""/>
            </a:endParaRPr>
          </a:p>
        </p:txBody>
      </p:sp>
      <p:pic>
        <p:nvPicPr>
          <p:cNvPr id="59" name="Grafik 58" descr="Pusat Sasaran dengan isian solid">
            <a:extLst>
              <a:ext uri="{FF2B5EF4-FFF2-40B4-BE49-F238E27FC236}">
                <a16:creationId xmlns:a16="http://schemas.microsoft.com/office/drawing/2014/main" id="{F424E3B7-2A8E-2537-9556-B4283BAD9D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2528" y="5927746"/>
            <a:ext cx="340715" cy="340715"/>
          </a:xfrm>
          <a:prstGeom prst="rect">
            <a:avLst/>
          </a:prstGeom>
        </p:spPr>
      </p:pic>
      <p:sp>
        <p:nvSpPr>
          <p:cNvPr id="72" name="Kotak Teks 71">
            <a:extLst>
              <a:ext uri="{FF2B5EF4-FFF2-40B4-BE49-F238E27FC236}">
                <a16:creationId xmlns:a16="http://schemas.microsoft.com/office/drawing/2014/main" id="{573D96DA-A29B-053F-69F9-2197C5156576}"/>
              </a:ext>
            </a:extLst>
          </p:cNvPr>
          <p:cNvSpPr txBox="1"/>
          <p:nvPr/>
        </p:nvSpPr>
        <p:spPr>
          <a:xfrm>
            <a:off x="7175028" y="466353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05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315A717-0698-2226-6FAF-06B62583C271}"/>
              </a:ext>
            </a:extLst>
          </p:cNvPr>
          <p:cNvGrpSpPr/>
          <p:nvPr/>
        </p:nvGrpSpPr>
        <p:grpSpPr>
          <a:xfrm>
            <a:off x="6628762" y="4722298"/>
            <a:ext cx="363123" cy="190240"/>
            <a:chOff x="6679031" y="4754542"/>
            <a:chExt cx="363123" cy="190240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1967C97-C931-381F-9016-C894EA79CB70}"/>
                </a:ext>
              </a:extLst>
            </p:cNvPr>
            <p:cNvGrpSpPr/>
            <p:nvPr/>
          </p:nvGrpSpPr>
          <p:grpSpPr>
            <a:xfrm>
              <a:off x="6679031" y="4754542"/>
              <a:ext cx="190240" cy="190240"/>
              <a:chOff x="6751150" y="5907864"/>
              <a:chExt cx="190240" cy="190240"/>
            </a:xfrm>
          </p:grpSpPr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E59707C8-ED81-1300-4936-D56554A2E253}"/>
                  </a:ext>
                </a:extLst>
              </p:cNvPr>
              <p:cNvSpPr/>
              <p:nvPr/>
            </p:nvSpPr>
            <p:spPr>
              <a:xfrm>
                <a:off x="6751150" y="5907864"/>
                <a:ext cx="190240" cy="19024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15D8A5C9-CA65-7BCB-E384-BFB5C3AB75A6}"/>
                  </a:ext>
                </a:extLst>
              </p:cNvPr>
              <p:cNvSpPr/>
              <p:nvPr/>
            </p:nvSpPr>
            <p:spPr>
              <a:xfrm>
                <a:off x="6794009" y="5950722"/>
                <a:ext cx="104524" cy="104524"/>
              </a:xfrm>
              <a:prstGeom prst="ellipse">
                <a:avLst/>
              </a:prstGeom>
              <a:solidFill>
                <a:srgbClr val="FFC000"/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cxnSp>
          <p:nvCxnSpPr>
            <p:cNvPr id="77" name="Konektor Lurus 76">
              <a:extLst>
                <a:ext uri="{FF2B5EF4-FFF2-40B4-BE49-F238E27FC236}">
                  <a16:creationId xmlns:a16="http://schemas.microsoft.com/office/drawing/2014/main" id="{5FE2CD35-5DF3-B047-D553-F3E9F88B4469}"/>
                </a:ext>
              </a:extLst>
            </p:cNvPr>
            <p:cNvCxnSpPr>
              <a:cxnSpLocks/>
            </p:cNvCxnSpPr>
            <p:nvPr/>
          </p:nvCxnSpPr>
          <p:spPr>
            <a:xfrm>
              <a:off x="6895430" y="4849662"/>
              <a:ext cx="146724" cy="1"/>
            </a:xfrm>
            <a:prstGeom prst="line">
              <a:avLst/>
            </a:prstGeom>
            <a:ln w="22225" cap="rnd">
              <a:solidFill>
                <a:schemeClr val="bg2">
                  <a:lumMod val="50000"/>
                </a:schemeClr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F9C2E93-442B-5C21-62EF-AFE1F8E21D6D}"/>
              </a:ext>
            </a:extLst>
          </p:cNvPr>
          <p:cNvSpPr/>
          <p:nvPr/>
        </p:nvSpPr>
        <p:spPr>
          <a:xfrm>
            <a:off x="6746116" y="2123473"/>
            <a:ext cx="15808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2022 dan 2023</a:t>
            </a:r>
            <a:endParaRPr lang="en-ID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A293CEFA-BD50-F286-16A6-BD3EC29B3CD5}"/>
              </a:ext>
            </a:extLst>
          </p:cNvPr>
          <p:cNvGrpSpPr/>
          <p:nvPr/>
        </p:nvGrpSpPr>
        <p:grpSpPr>
          <a:xfrm>
            <a:off x="7182164" y="3613546"/>
            <a:ext cx="431272" cy="431272"/>
            <a:chOff x="7184896" y="4247744"/>
            <a:chExt cx="431272" cy="431272"/>
          </a:xfrm>
        </p:grpSpPr>
        <p:sp>
          <p:nvSpPr>
            <p:cNvPr id="80" name="Teardrop 21">
              <a:extLst>
                <a:ext uri="{FF2B5EF4-FFF2-40B4-BE49-F238E27FC236}">
                  <a16:creationId xmlns:a16="http://schemas.microsoft.com/office/drawing/2014/main" id="{BBD1D4F8-99D3-5AAD-723F-517C50704052}"/>
                </a:ext>
              </a:extLst>
            </p:cNvPr>
            <p:cNvSpPr/>
            <p:nvPr/>
          </p:nvSpPr>
          <p:spPr>
            <a:xfrm rot="13500000">
              <a:off x="7184896" y="4247744"/>
              <a:ext cx="431272" cy="431272"/>
            </a:xfrm>
            <a:prstGeom prst="teardrop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D024D9FE-8E14-36AE-0476-0645B0F96B56}"/>
                </a:ext>
              </a:extLst>
            </p:cNvPr>
            <p:cNvSpPr/>
            <p:nvPr/>
          </p:nvSpPr>
          <p:spPr>
            <a:xfrm>
              <a:off x="7239309" y="4298453"/>
              <a:ext cx="329786" cy="3297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3E99CAD9-950E-D7CC-C5DD-233BEFD57928}"/>
              </a:ext>
            </a:extLst>
          </p:cNvPr>
          <p:cNvSpPr/>
          <p:nvPr/>
        </p:nvSpPr>
        <p:spPr>
          <a:xfrm>
            <a:off x="7188516" y="3684333"/>
            <a:ext cx="3930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D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03</a:t>
            </a:r>
            <a:endParaRPr lang="en-US" sz="1400" dirty="0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01CF60D8-3855-830D-47CA-7B2DA78B3FDA}"/>
              </a:ext>
            </a:extLst>
          </p:cNvPr>
          <p:cNvGrpSpPr/>
          <p:nvPr/>
        </p:nvGrpSpPr>
        <p:grpSpPr>
          <a:xfrm>
            <a:off x="7175970" y="5083887"/>
            <a:ext cx="431272" cy="431272"/>
            <a:chOff x="7184896" y="4247744"/>
            <a:chExt cx="431272" cy="431272"/>
          </a:xfrm>
        </p:grpSpPr>
        <p:sp>
          <p:nvSpPr>
            <p:cNvPr id="86" name="Teardrop 21">
              <a:extLst>
                <a:ext uri="{FF2B5EF4-FFF2-40B4-BE49-F238E27FC236}">
                  <a16:creationId xmlns:a16="http://schemas.microsoft.com/office/drawing/2014/main" id="{2AE6A3A5-EEE1-5E63-1FCB-8F484E7B454C}"/>
                </a:ext>
              </a:extLst>
            </p:cNvPr>
            <p:cNvSpPr/>
            <p:nvPr/>
          </p:nvSpPr>
          <p:spPr>
            <a:xfrm rot="13500000">
              <a:off x="7184896" y="4247744"/>
              <a:ext cx="431272" cy="431272"/>
            </a:xfrm>
            <a:prstGeom prst="teardrop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7A9EA480-8EA1-E1FB-6AFE-B6635F48C063}"/>
                </a:ext>
              </a:extLst>
            </p:cNvPr>
            <p:cNvSpPr/>
            <p:nvPr/>
          </p:nvSpPr>
          <p:spPr>
            <a:xfrm>
              <a:off x="7239309" y="4298453"/>
              <a:ext cx="329786" cy="3297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A95BD423-324B-36BE-ECD6-99CECB52A063}"/>
              </a:ext>
            </a:extLst>
          </p:cNvPr>
          <p:cNvGrpSpPr/>
          <p:nvPr/>
        </p:nvGrpSpPr>
        <p:grpSpPr>
          <a:xfrm>
            <a:off x="6621573" y="2674953"/>
            <a:ext cx="363123" cy="190240"/>
            <a:chOff x="6679031" y="4754542"/>
            <a:chExt cx="363123" cy="190240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5D0ED56C-1C84-20CA-DABE-2959299ED67A}"/>
                </a:ext>
              </a:extLst>
            </p:cNvPr>
            <p:cNvGrpSpPr/>
            <p:nvPr/>
          </p:nvGrpSpPr>
          <p:grpSpPr>
            <a:xfrm>
              <a:off x="6679031" y="4754542"/>
              <a:ext cx="190240" cy="190240"/>
              <a:chOff x="6751150" y="5907864"/>
              <a:chExt cx="190240" cy="190240"/>
            </a:xfrm>
          </p:grpSpPr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CDA1C527-2CD6-E73A-F232-20BE8CC6487D}"/>
                  </a:ext>
                </a:extLst>
              </p:cNvPr>
              <p:cNvSpPr/>
              <p:nvPr/>
            </p:nvSpPr>
            <p:spPr>
              <a:xfrm>
                <a:off x="6751150" y="5907864"/>
                <a:ext cx="190240" cy="19024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58E9F018-7978-5B87-7039-656D6B29A89A}"/>
                  </a:ext>
                </a:extLst>
              </p:cNvPr>
              <p:cNvSpPr/>
              <p:nvPr/>
            </p:nvSpPr>
            <p:spPr>
              <a:xfrm>
                <a:off x="6794009" y="5950722"/>
                <a:ext cx="104524" cy="104524"/>
              </a:xfrm>
              <a:prstGeom prst="ellipse">
                <a:avLst/>
              </a:prstGeom>
              <a:solidFill>
                <a:srgbClr val="FFC000"/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cxnSp>
          <p:nvCxnSpPr>
            <p:cNvPr id="90" name="Konektor Lurus 76">
              <a:extLst>
                <a:ext uri="{FF2B5EF4-FFF2-40B4-BE49-F238E27FC236}">
                  <a16:creationId xmlns:a16="http://schemas.microsoft.com/office/drawing/2014/main" id="{E9837447-C6A9-4793-96FF-58F807EBE5A5}"/>
                </a:ext>
              </a:extLst>
            </p:cNvPr>
            <p:cNvCxnSpPr>
              <a:cxnSpLocks/>
            </p:cNvCxnSpPr>
            <p:nvPr/>
          </p:nvCxnSpPr>
          <p:spPr>
            <a:xfrm>
              <a:off x="6895430" y="4849662"/>
              <a:ext cx="146724" cy="1"/>
            </a:xfrm>
            <a:prstGeom prst="line">
              <a:avLst/>
            </a:prstGeom>
            <a:ln w="22225" cap="rnd">
              <a:solidFill>
                <a:schemeClr val="bg2">
                  <a:lumMod val="50000"/>
                </a:schemeClr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Kotak Teks 71">
            <a:extLst>
              <a:ext uri="{FF2B5EF4-FFF2-40B4-BE49-F238E27FC236}">
                <a16:creationId xmlns:a16="http://schemas.microsoft.com/office/drawing/2014/main" id="{C4DBAED1-4085-4DF0-1B80-4876A45EA3F6}"/>
              </a:ext>
            </a:extLst>
          </p:cNvPr>
          <p:cNvSpPr txBox="1"/>
          <p:nvPr/>
        </p:nvSpPr>
        <p:spPr>
          <a:xfrm>
            <a:off x="7187498" y="5149383"/>
            <a:ext cx="393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06</a:t>
            </a:r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1A8FFA64-4F96-202E-EC24-8AB09E27AD78}"/>
              </a:ext>
            </a:extLst>
          </p:cNvPr>
          <p:cNvGrpSpPr/>
          <p:nvPr/>
        </p:nvGrpSpPr>
        <p:grpSpPr>
          <a:xfrm>
            <a:off x="7159285" y="5539705"/>
            <a:ext cx="431272" cy="431272"/>
            <a:chOff x="7184896" y="4247744"/>
            <a:chExt cx="431272" cy="431272"/>
          </a:xfrm>
        </p:grpSpPr>
        <p:sp>
          <p:nvSpPr>
            <p:cNvPr id="95" name="Teardrop 21">
              <a:extLst>
                <a:ext uri="{FF2B5EF4-FFF2-40B4-BE49-F238E27FC236}">
                  <a16:creationId xmlns:a16="http://schemas.microsoft.com/office/drawing/2014/main" id="{61F7C076-B9A7-4B45-C72C-4FA39261CD50}"/>
                </a:ext>
              </a:extLst>
            </p:cNvPr>
            <p:cNvSpPr/>
            <p:nvPr/>
          </p:nvSpPr>
          <p:spPr>
            <a:xfrm rot="13500000">
              <a:off x="7184896" y="4247744"/>
              <a:ext cx="431272" cy="431272"/>
            </a:xfrm>
            <a:prstGeom prst="teardrop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AF799B26-FDBE-C3C1-6F19-CC515F92BFA5}"/>
                </a:ext>
              </a:extLst>
            </p:cNvPr>
            <p:cNvSpPr/>
            <p:nvPr/>
          </p:nvSpPr>
          <p:spPr>
            <a:xfrm>
              <a:off x="7239309" y="4298453"/>
              <a:ext cx="329786" cy="3297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5D6B9EED-AF87-BB9D-2E13-B81627F6C7E7}"/>
              </a:ext>
            </a:extLst>
          </p:cNvPr>
          <p:cNvGrpSpPr/>
          <p:nvPr/>
        </p:nvGrpSpPr>
        <p:grpSpPr>
          <a:xfrm>
            <a:off x="6607212" y="5691713"/>
            <a:ext cx="363123" cy="190240"/>
            <a:chOff x="6679031" y="4754542"/>
            <a:chExt cx="363123" cy="190240"/>
          </a:xfrm>
        </p:grpSpPr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C5F9764E-4A47-18AC-DC19-FD5914E5E3EC}"/>
                </a:ext>
              </a:extLst>
            </p:cNvPr>
            <p:cNvGrpSpPr/>
            <p:nvPr/>
          </p:nvGrpSpPr>
          <p:grpSpPr>
            <a:xfrm>
              <a:off x="6679031" y="4754542"/>
              <a:ext cx="190240" cy="190240"/>
              <a:chOff x="6751150" y="5907864"/>
              <a:chExt cx="190240" cy="190240"/>
            </a:xfrm>
          </p:grpSpPr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91874DA8-DAEB-0E55-8174-7014CF5DD259}"/>
                  </a:ext>
                </a:extLst>
              </p:cNvPr>
              <p:cNvSpPr/>
              <p:nvPr/>
            </p:nvSpPr>
            <p:spPr>
              <a:xfrm>
                <a:off x="6751150" y="5907864"/>
                <a:ext cx="190240" cy="19024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62B7DE65-D92E-1D58-EEEA-DC292416E40B}"/>
                  </a:ext>
                </a:extLst>
              </p:cNvPr>
              <p:cNvSpPr/>
              <p:nvPr/>
            </p:nvSpPr>
            <p:spPr>
              <a:xfrm>
                <a:off x="6794009" y="5950722"/>
                <a:ext cx="104524" cy="104524"/>
              </a:xfrm>
              <a:prstGeom prst="ellipse">
                <a:avLst/>
              </a:prstGeom>
              <a:solidFill>
                <a:srgbClr val="FFC000"/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cxnSp>
          <p:nvCxnSpPr>
            <p:cNvPr id="108" name="Konektor Lurus 76">
              <a:extLst>
                <a:ext uri="{FF2B5EF4-FFF2-40B4-BE49-F238E27FC236}">
                  <a16:creationId xmlns:a16="http://schemas.microsoft.com/office/drawing/2014/main" id="{E64EFF76-7EF3-0DD6-88F2-79FCECC7FA42}"/>
                </a:ext>
              </a:extLst>
            </p:cNvPr>
            <p:cNvCxnSpPr>
              <a:cxnSpLocks/>
            </p:cNvCxnSpPr>
            <p:nvPr/>
          </p:nvCxnSpPr>
          <p:spPr>
            <a:xfrm>
              <a:off x="6895430" y="4849662"/>
              <a:ext cx="146724" cy="1"/>
            </a:xfrm>
            <a:prstGeom prst="line">
              <a:avLst/>
            </a:prstGeom>
            <a:ln w="22225" cap="rnd">
              <a:solidFill>
                <a:schemeClr val="bg2">
                  <a:lumMod val="50000"/>
                </a:schemeClr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" name="Kotak Teks 71">
            <a:extLst>
              <a:ext uri="{FF2B5EF4-FFF2-40B4-BE49-F238E27FC236}">
                <a16:creationId xmlns:a16="http://schemas.microsoft.com/office/drawing/2014/main" id="{F81E9FDE-C77F-0AD6-A8B3-3BDE83B27FF8}"/>
              </a:ext>
            </a:extLst>
          </p:cNvPr>
          <p:cNvSpPr txBox="1"/>
          <p:nvPr/>
        </p:nvSpPr>
        <p:spPr>
          <a:xfrm>
            <a:off x="7181429" y="563465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07</a:t>
            </a:r>
          </a:p>
        </p:txBody>
      </p: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3E373A40-D04B-652C-0584-71FF202BD134}"/>
              </a:ext>
            </a:extLst>
          </p:cNvPr>
          <p:cNvGrpSpPr/>
          <p:nvPr/>
        </p:nvGrpSpPr>
        <p:grpSpPr>
          <a:xfrm>
            <a:off x="6620084" y="5307866"/>
            <a:ext cx="363123" cy="190240"/>
            <a:chOff x="6679031" y="4754542"/>
            <a:chExt cx="363123" cy="190240"/>
          </a:xfrm>
        </p:grpSpPr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id="{8C41CDD2-4E69-F3F6-CFA9-C8491FB939D1}"/>
                </a:ext>
              </a:extLst>
            </p:cNvPr>
            <p:cNvGrpSpPr/>
            <p:nvPr/>
          </p:nvGrpSpPr>
          <p:grpSpPr>
            <a:xfrm>
              <a:off x="6679031" y="4754542"/>
              <a:ext cx="190240" cy="190240"/>
              <a:chOff x="6751150" y="5907864"/>
              <a:chExt cx="190240" cy="190240"/>
            </a:xfrm>
          </p:grpSpPr>
          <p:sp>
            <p:nvSpPr>
              <p:cNvPr id="157" name="Oval 156">
                <a:extLst>
                  <a:ext uri="{FF2B5EF4-FFF2-40B4-BE49-F238E27FC236}">
                    <a16:creationId xmlns:a16="http://schemas.microsoft.com/office/drawing/2014/main" id="{B3A419E1-8F9B-4B62-79ED-38FDB96CD54E}"/>
                  </a:ext>
                </a:extLst>
              </p:cNvPr>
              <p:cNvSpPr/>
              <p:nvPr/>
            </p:nvSpPr>
            <p:spPr>
              <a:xfrm>
                <a:off x="6751150" y="5907864"/>
                <a:ext cx="190240" cy="19024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  <p:sp>
            <p:nvSpPr>
              <p:cNvPr id="158" name="Oval 157">
                <a:extLst>
                  <a:ext uri="{FF2B5EF4-FFF2-40B4-BE49-F238E27FC236}">
                    <a16:creationId xmlns:a16="http://schemas.microsoft.com/office/drawing/2014/main" id="{794D36E7-1DAA-C22D-C011-CB3EAC229DD4}"/>
                  </a:ext>
                </a:extLst>
              </p:cNvPr>
              <p:cNvSpPr/>
              <p:nvPr/>
            </p:nvSpPr>
            <p:spPr>
              <a:xfrm>
                <a:off x="6794009" y="5950722"/>
                <a:ext cx="104524" cy="104524"/>
              </a:xfrm>
              <a:prstGeom prst="ellipse">
                <a:avLst/>
              </a:prstGeom>
              <a:solidFill>
                <a:srgbClr val="FFC000"/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cxnSp>
          <p:nvCxnSpPr>
            <p:cNvPr id="156" name="Konektor Lurus 76">
              <a:extLst>
                <a:ext uri="{FF2B5EF4-FFF2-40B4-BE49-F238E27FC236}">
                  <a16:creationId xmlns:a16="http://schemas.microsoft.com/office/drawing/2014/main" id="{69A26181-7001-6768-B20D-D412CCC36C76}"/>
                </a:ext>
              </a:extLst>
            </p:cNvPr>
            <p:cNvCxnSpPr>
              <a:cxnSpLocks/>
            </p:cNvCxnSpPr>
            <p:nvPr/>
          </p:nvCxnSpPr>
          <p:spPr>
            <a:xfrm>
              <a:off x="6895430" y="4849662"/>
              <a:ext cx="146724" cy="1"/>
            </a:xfrm>
            <a:prstGeom prst="line">
              <a:avLst/>
            </a:prstGeom>
            <a:ln w="22225" cap="rnd">
              <a:solidFill>
                <a:schemeClr val="bg2">
                  <a:lumMod val="50000"/>
                </a:schemeClr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1810B1C5-0990-9BBA-4E82-578C156DE6ED}"/>
              </a:ext>
            </a:extLst>
          </p:cNvPr>
          <p:cNvGrpSpPr/>
          <p:nvPr/>
        </p:nvGrpSpPr>
        <p:grpSpPr>
          <a:xfrm>
            <a:off x="6607212" y="3172408"/>
            <a:ext cx="363123" cy="190240"/>
            <a:chOff x="6679031" y="4754542"/>
            <a:chExt cx="363123" cy="190240"/>
          </a:xfrm>
        </p:grpSpPr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88B159B3-6842-941B-B04A-854122504C3C}"/>
                </a:ext>
              </a:extLst>
            </p:cNvPr>
            <p:cNvGrpSpPr/>
            <p:nvPr/>
          </p:nvGrpSpPr>
          <p:grpSpPr>
            <a:xfrm>
              <a:off x="6679031" y="4754542"/>
              <a:ext cx="190240" cy="190240"/>
              <a:chOff x="6751150" y="5907864"/>
              <a:chExt cx="190240" cy="190240"/>
            </a:xfrm>
          </p:grpSpPr>
          <p:sp>
            <p:nvSpPr>
              <p:cNvPr id="167" name="Oval 166">
                <a:extLst>
                  <a:ext uri="{FF2B5EF4-FFF2-40B4-BE49-F238E27FC236}">
                    <a16:creationId xmlns:a16="http://schemas.microsoft.com/office/drawing/2014/main" id="{7527C302-CAAD-EDC4-382B-A394CB050034}"/>
                  </a:ext>
                </a:extLst>
              </p:cNvPr>
              <p:cNvSpPr/>
              <p:nvPr/>
            </p:nvSpPr>
            <p:spPr>
              <a:xfrm>
                <a:off x="6751150" y="5907864"/>
                <a:ext cx="190240" cy="19024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  <p:sp>
            <p:nvSpPr>
              <p:cNvPr id="168" name="Oval 167">
                <a:extLst>
                  <a:ext uri="{FF2B5EF4-FFF2-40B4-BE49-F238E27FC236}">
                    <a16:creationId xmlns:a16="http://schemas.microsoft.com/office/drawing/2014/main" id="{46F94ECB-F390-070D-3D47-AD7B0708CC75}"/>
                  </a:ext>
                </a:extLst>
              </p:cNvPr>
              <p:cNvSpPr/>
              <p:nvPr/>
            </p:nvSpPr>
            <p:spPr>
              <a:xfrm>
                <a:off x="6794009" y="5950722"/>
                <a:ext cx="104524" cy="104524"/>
              </a:xfrm>
              <a:prstGeom prst="ellipse">
                <a:avLst/>
              </a:prstGeom>
              <a:solidFill>
                <a:srgbClr val="FFC000"/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cxnSp>
          <p:nvCxnSpPr>
            <p:cNvPr id="166" name="Konektor Lurus 76">
              <a:extLst>
                <a:ext uri="{FF2B5EF4-FFF2-40B4-BE49-F238E27FC236}">
                  <a16:creationId xmlns:a16="http://schemas.microsoft.com/office/drawing/2014/main" id="{FCBBC54D-BF8A-8DA9-81A9-AE4C48576F19}"/>
                </a:ext>
              </a:extLst>
            </p:cNvPr>
            <p:cNvCxnSpPr>
              <a:cxnSpLocks/>
            </p:cNvCxnSpPr>
            <p:nvPr/>
          </p:nvCxnSpPr>
          <p:spPr>
            <a:xfrm>
              <a:off x="6895430" y="4849662"/>
              <a:ext cx="146724" cy="1"/>
            </a:xfrm>
            <a:prstGeom prst="line">
              <a:avLst/>
            </a:prstGeom>
            <a:ln w="22225" cap="rnd">
              <a:solidFill>
                <a:schemeClr val="bg2">
                  <a:lumMod val="50000"/>
                </a:schemeClr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82D22A3A-4FF8-4129-3CFF-D0A013B9F4F5}"/>
              </a:ext>
            </a:extLst>
          </p:cNvPr>
          <p:cNvGrpSpPr/>
          <p:nvPr/>
        </p:nvGrpSpPr>
        <p:grpSpPr>
          <a:xfrm>
            <a:off x="6616054" y="3739964"/>
            <a:ext cx="363123" cy="190240"/>
            <a:chOff x="6679031" y="4754542"/>
            <a:chExt cx="363123" cy="190240"/>
          </a:xfrm>
        </p:grpSpPr>
        <p:grpSp>
          <p:nvGrpSpPr>
            <p:cNvPr id="170" name="Group 169">
              <a:extLst>
                <a:ext uri="{FF2B5EF4-FFF2-40B4-BE49-F238E27FC236}">
                  <a16:creationId xmlns:a16="http://schemas.microsoft.com/office/drawing/2014/main" id="{BD43BEC5-AD20-3DDB-D298-D91936308398}"/>
                </a:ext>
              </a:extLst>
            </p:cNvPr>
            <p:cNvGrpSpPr/>
            <p:nvPr/>
          </p:nvGrpSpPr>
          <p:grpSpPr>
            <a:xfrm>
              <a:off x="6679031" y="4754542"/>
              <a:ext cx="190240" cy="190240"/>
              <a:chOff x="6751150" y="5907864"/>
              <a:chExt cx="190240" cy="190240"/>
            </a:xfrm>
          </p:grpSpPr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F2FAB2C9-B3AE-A1B3-0FC4-223DBE1DBD42}"/>
                  </a:ext>
                </a:extLst>
              </p:cNvPr>
              <p:cNvSpPr/>
              <p:nvPr/>
            </p:nvSpPr>
            <p:spPr>
              <a:xfrm>
                <a:off x="6751150" y="5907864"/>
                <a:ext cx="190240" cy="19024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  <p:sp>
            <p:nvSpPr>
              <p:cNvPr id="173" name="Oval 172">
                <a:extLst>
                  <a:ext uri="{FF2B5EF4-FFF2-40B4-BE49-F238E27FC236}">
                    <a16:creationId xmlns:a16="http://schemas.microsoft.com/office/drawing/2014/main" id="{698C3F91-7DEB-A8CF-C2DF-A41F902E50A4}"/>
                  </a:ext>
                </a:extLst>
              </p:cNvPr>
              <p:cNvSpPr/>
              <p:nvPr/>
            </p:nvSpPr>
            <p:spPr>
              <a:xfrm>
                <a:off x="6794009" y="5950722"/>
                <a:ext cx="104524" cy="104524"/>
              </a:xfrm>
              <a:prstGeom prst="ellipse">
                <a:avLst/>
              </a:prstGeom>
              <a:solidFill>
                <a:srgbClr val="FFC000"/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cxnSp>
          <p:nvCxnSpPr>
            <p:cNvPr id="171" name="Konektor Lurus 76">
              <a:extLst>
                <a:ext uri="{FF2B5EF4-FFF2-40B4-BE49-F238E27FC236}">
                  <a16:creationId xmlns:a16="http://schemas.microsoft.com/office/drawing/2014/main" id="{A38B1F4B-1AF2-A477-EA94-4BF67EC1B5E7}"/>
                </a:ext>
              </a:extLst>
            </p:cNvPr>
            <p:cNvCxnSpPr>
              <a:cxnSpLocks/>
            </p:cNvCxnSpPr>
            <p:nvPr/>
          </p:nvCxnSpPr>
          <p:spPr>
            <a:xfrm>
              <a:off x="6895430" y="4849662"/>
              <a:ext cx="146724" cy="1"/>
            </a:xfrm>
            <a:prstGeom prst="line">
              <a:avLst/>
            </a:prstGeom>
            <a:ln w="22225" cap="rnd">
              <a:solidFill>
                <a:schemeClr val="bg2">
                  <a:lumMod val="50000"/>
                </a:schemeClr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A65F74FA-90CC-2CA3-2757-181E7732A25D}"/>
              </a:ext>
            </a:extLst>
          </p:cNvPr>
          <p:cNvGrpSpPr/>
          <p:nvPr/>
        </p:nvGrpSpPr>
        <p:grpSpPr>
          <a:xfrm>
            <a:off x="6600769" y="4214653"/>
            <a:ext cx="363123" cy="190240"/>
            <a:chOff x="6679031" y="4754542"/>
            <a:chExt cx="363123" cy="190240"/>
          </a:xfrm>
        </p:grpSpPr>
        <p:grpSp>
          <p:nvGrpSpPr>
            <p:cNvPr id="175" name="Group 174">
              <a:extLst>
                <a:ext uri="{FF2B5EF4-FFF2-40B4-BE49-F238E27FC236}">
                  <a16:creationId xmlns:a16="http://schemas.microsoft.com/office/drawing/2014/main" id="{70B47272-5782-1615-B56F-4825BC965727}"/>
                </a:ext>
              </a:extLst>
            </p:cNvPr>
            <p:cNvGrpSpPr/>
            <p:nvPr/>
          </p:nvGrpSpPr>
          <p:grpSpPr>
            <a:xfrm>
              <a:off x="6679031" y="4754542"/>
              <a:ext cx="190240" cy="190240"/>
              <a:chOff x="6751150" y="5907864"/>
              <a:chExt cx="190240" cy="190240"/>
            </a:xfrm>
          </p:grpSpPr>
          <p:sp>
            <p:nvSpPr>
              <p:cNvPr id="177" name="Oval 176">
                <a:extLst>
                  <a:ext uri="{FF2B5EF4-FFF2-40B4-BE49-F238E27FC236}">
                    <a16:creationId xmlns:a16="http://schemas.microsoft.com/office/drawing/2014/main" id="{F42E95B8-37FA-A0F1-A579-2FD879C417CD}"/>
                  </a:ext>
                </a:extLst>
              </p:cNvPr>
              <p:cNvSpPr/>
              <p:nvPr/>
            </p:nvSpPr>
            <p:spPr>
              <a:xfrm>
                <a:off x="6751150" y="5907864"/>
                <a:ext cx="190240" cy="19024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  <p:sp>
            <p:nvSpPr>
              <p:cNvPr id="178" name="Oval 177">
                <a:extLst>
                  <a:ext uri="{FF2B5EF4-FFF2-40B4-BE49-F238E27FC236}">
                    <a16:creationId xmlns:a16="http://schemas.microsoft.com/office/drawing/2014/main" id="{47E36228-E42C-B227-208A-4796088FC3A5}"/>
                  </a:ext>
                </a:extLst>
              </p:cNvPr>
              <p:cNvSpPr/>
              <p:nvPr/>
            </p:nvSpPr>
            <p:spPr>
              <a:xfrm>
                <a:off x="6794009" y="5950722"/>
                <a:ext cx="104524" cy="104524"/>
              </a:xfrm>
              <a:prstGeom prst="ellipse">
                <a:avLst/>
              </a:prstGeom>
              <a:solidFill>
                <a:srgbClr val="FFC000"/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cxnSp>
          <p:nvCxnSpPr>
            <p:cNvPr id="176" name="Konektor Lurus 76">
              <a:extLst>
                <a:ext uri="{FF2B5EF4-FFF2-40B4-BE49-F238E27FC236}">
                  <a16:creationId xmlns:a16="http://schemas.microsoft.com/office/drawing/2014/main" id="{2A6CDDB8-FAE4-7FB0-584D-1F2D049891B8}"/>
                </a:ext>
              </a:extLst>
            </p:cNvPr>
            <p:cNvCxnSpPr>
              <a:cxnSpLocks/>
            </p:cNvCxnSpPr>
            <p:nvPr/>
          </p:nvCxnSpPr>
          <p:spPr>
            <a:xfrm>
              <a:off x="6895430" y="4849662"/>
              <a:ext cx="146724" cy="1"/>
            </a:xfrm>
            <a:prstGeom prst="line">
              <a:avLst/>
            </a:prstGeom>
            <a:ln w="22225" cap="rnd">
              <a:solidFill>
                <a:schemeClr val="bg2">
                  <a:lumMod val="50000"/>
                </a:schemeClr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C37442ED-C50C-B701-8382-BED7778F7669}"/>
              </a:ext>
            </a:extLst>
          </p:cNvPr>
          <p:cNvGrpSpPr/>
          <p:nvPr/>
        </p:nvGrpSpPr>
        <p:grpSpPr>
          <a:xfrm>
            <a:off x="7137531" y="6002248"/>
            <a:ext cx="431272" cy="431272"/>
            <a:chOff x="7184896" y="4247744"/>
            <a:chExt cx="431272" cy="431272"/>
          </a:xfrm>
        </p:grpSpPr>
        <p:sp>
          <p:nvSpPr>
            <p:cNvPr id="180" name="Teardrop 21">
              <a:extLst>
                <a:ext uri="{FF2B5EF4-FFF2-40B4-BE49-F238E27FC236}">
                  <a16:creationId xmlns:a16="http://schemas.microsoft.com/office/drawing/2014/main" id="{B3731541-5FFF-DEEF-A6FD-060058DBE6F0}"/>
                </a:ext>
              </a:extLst>
            </p:cNvPr>
            <p:cNvSpPr/>
            <p:nvPr/>
          </p:nvSpPr>
          <p:spPr>
            <a:xfrm rot="13500000">
              <a:off x="7184896" y="4247744"/>
              <a:ext cx="431272" cy="431272"/>
            </a:xfrm>
            <a:prstGeom prst="teardrop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2045A8A4-F015-8746-332C-3B523DFAC2CE}"/>
                </a:ext>
              </a:extLst>
            </p:cNvPr>
            <p:cNvSpPr/>
            <p:nvPr/>
          </p:nvSpPr>
          <p:spPr>
            <a:xfrm>
              <a:off x="7239309" y="4298453"/>
              <a:ext cx="329786" cy="3297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</p:grpSp>
      <p:sp>
        <p:nvSpPr>
          <p:cNvPr id="183" name="Kotak Teks 71">
            <a:extLst>
              <a:ext uri="{FF2B5EF4-FFF2-40B4-BE49-F238E27FC236}">
                <a16:creationId xmlns:a16="http://schemas.microsoft.com/office/drawing/2014/main" id="{1D70D5E8-E849-BB8D-623F-4B2120C15BE0}"/>
              </a:ext>
            </a:extLst>
          </p:cNvPr>
          <p:cNvSpPr txBox="1"/>
          <p:nvPr/>
        </p:nvSpPr>
        <p:spPr>
          <a:xfrm>
            <a:off x="7171876" y="6065448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08</a:t>
            </a:r>
          </a:p>
        </p:txBody>
      </p: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8940EA57-0144-6920-A09D-F90565F9D301}"/>
              </a:ext>
            </a:extLst>
          </p:cNvPr>
          <p:cNvGrpSpPr/>
          <p:nvPr/>
        </p:nvGrpSpPr>
        <p:grpSpPr>
          <a:xfrm>
            <a:off x="6616420" y="6142032"/>
            <a:ext cx="363123" cy="190240"/>
            <a:chOff x="6679031" y="4754542"/>
            <a:chExt cx="363123" cy="190240"/>
          </a:xfrm>
        </p:grpSpPr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AEF363C0-436C-2042-7ECA-354EE9D3A0F6}"/>
                </a:ext>
              </a:extLst>
            </p:cNvPr>
            <p:cNvGrpSpPr/>
            <p:nvPr/>
          </p:nvGrpSpPr>
          <p:grpSpPr>
            <a:xfrm>
              <a:off x="6679031" y="4754542"/>
              <a:ext cx="190240" cy="190240"/>
              <a:chOff x="6751150" y="5907864"/>
              <a:chExt cx="190240" cy="190240"/>
            </a:xfrm>
          </p:grpSpPr>
          <p:sp>
            <p:nvSpPr>
              <p:cNvPr id="187" name="Oval 186">
                <a:extLst>
                  <a:ext uri="{FF2B5EF4-FFF2-40B4-BE49-F238E27FC236}">
                    <a16:creationId xmlns:a16="http://schemas.microsoft.com/office/drawing/2014/main" id="{4B0FC94F-8725-B5CC-AAA5-6677B49F30A9}"/>
                  </a:ext>
                </a:extLst>
              </p:cNvPr>
              <p:cNvSpPr/>
              <p:nvPr/>
            </p:nvSpPr>
            <p:spPr>
              <a:xfrm>
                <a:off x="6751150" y="5907864"/>
                <a:ext cx="190240" cy="19024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  <p:sp>
            <p:nvSpPr>
              <p:cNvPr id="188" name="Oval 187">
                <a:extLst>
                  <a:ext uri="{FF2B5EF4-FFF2-40B4-BE49-F238E27FC236}">
                    <a16:creationId xmlns:a16="http://schemas.microsoft.com/office/drawing/2014/main" id="{BD838092-137A-8CAF-CA72-9E3B64250810}"/>
                  </a:ext>
                </a:extLst>
              </p:cNvPr>
              <p:cNvSpPr/>
              <p:nvPr/>
            </p:nvSpPr>
            <p:spPr>
              <a:xfrm>
                <a:off x="6794009" y="5950722"/>
                <a:ext cx="104524" cy="104524"/>
              </a:xfrm>
              <a:prstGeom prst="ellipse">
                <a:avLst/>
              </a:prstGeom>
              <a:solidFill>
                <a:srgbClr val="FFC000"/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cxnSp>
          <p:nvCxnSpPr>
            <p:cNvPr id="186" name="Konektor Lurus 76">
              <a:extLst>
                <a:ext uri="{FF2B5EF4-FFF2-40B4-BE49-F238E27FC236}">
                  <a16:creationId xmlns:a16="http://schemas.microsoft.com/office/drawing/2014/main" id="{F087B4E6-2E40-B0BC-B2B3-C04E0A8B9BCB}"/>
                </a:ext>
              </a:extLst>
            </p:cNvPr>
            <p:cNvCxnSpPr>
              <a:cxnSpLocks/>
            </p:cNvCxnSpPr>
            <p:nvPr/>
          </p:nvCxnSpPr>
          <p:spPr>
            <a:xfrm>
              <a:off x="6895430" y="4849662"/>
              <a:ext cx="146724" cy="1"/>
            </a:xfrm>
            <a:prstGeom prst="line">
              <a:avLst/>
            </a:prstGeom>
            <a:ln w="22225" cap="rnd">
              <a:solidFill>
                <a:schemeClr val="bg2">
                  <a:lumMod val="50000"/>
                </a:schemeClr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9C541021-9CFB-BA39-F1FE-6BC33FB2FFC0}"/>
              </a:ext>
            </a:extLst>
          </p:cNvPr>
          <p:cNvSpPr/>
          <p:nvPr/>
        </p:nvSpPr>
        <p:spPr>
          <a:xfrm>
            <a:off x="7607643" y="6499083"/>
            <a:ext cx="457368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latin typeface=""/>
              </a:rPr>
              <a:t>2023: </a:t>
            </a:r>
            <a:r>
              <a:rPr lang="en-US" sz="1100" dirty="0" err="1">
                <a:latin typeface=""/>
              </a:rPr>
              <a:t>Pelaksanaan</a:t>
            </a:r>
            <a:r>
              <a:rPr lang="en-US" sz="1100" dirty="0">
                <a:latin typeface=""/>
              </a:rPr>
              <a:t> program </a:t>
            </a:r>
            <a:r>
              <a:rPr lang="en-US" sz="1100" dirty="0" err="1">
                <a:latin typeface=""/>
              </a:rPr>
              <a:t>sinergi</a:t>
            </a:r>
            <a:r>
              <a:rPr lang="en-US" sz="1100" dirty="0">
                <a:latin typeface=""/>
              </a:rPr>
              <a:t> </a:t>
            </a:r>
            <a:r>
              <a:rPr lang="en-US" sz="1100" dirty="0" err="1">
                <a:latin typeface=""/>
              </a:rPr>
              <a:t>pemberdayaan</a:t>
            </a:r>
            <a:r>
              <a:rPr lang="en-US" sz="1100" dirty="0">
                <a:latin typeface=""/>
              </a:rPr>
              <a:t> UMKM </a:t>
            </a:r>
            <a:r>
              <a:rPr lang="en-US" sz="1100" dirty="0" err="1">
                <a:latin typeface=""/>
              </a:rPr>
              <a:t>Kemenkeu</a:t>
            </a:r>
            <a:endParaRPr lang="en-ID" sz="1100" dirty="0">
              <a:latin typeface=""/>
            </a:endParaRPr>
          </a:p>
        </p:txBody>
      </p: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5EF37DB8-9A77-CA04-D206-C51BDC48C116}"/>
              </a:ext>
            </a:extLst>
          </p:cNvPr>
          <p:cNvGrpSpPr/>
          <p:nvPr/>
        </p:nvGrpSpPr>
        <p:grpSpPr>
          <a:xfrm>
            <a:off x="7148496" y="6437684"/>
            <a:ext cx="431272" cy="431272"/>
            <a:chOff x="7184896" y="4247744"/>
            <a:chExt cx="431272" cy="431272"/>
          </a:xfrm>
        </p:grpSpPr>
        <p:sp>
          <p:nvSpPr>
            <p:cNvPr id="190" name="Teardrop 21">
              <a:extLst>
                <a:ext uri="{FF2B5EF4-FFF2-40B4-BE49-F238E27FC236}">
                  <a16:creationId xmlns:a16="http://schemas.microsoft.com/office/drawing/2014/main" id="{11156935-477F-6605-4679-803D8A39C36D}"/>
                </a:ext>
              </a:extLst>
            </p:cNvPr>
            <p:cNvSpPr/>
            <p:nvPr/>
          </p:nvSpPr>
          <p:spPr>
            <a:xfrm rot="13500000">
              <a:off x="7184896" y="4247744"/>
              <a:ext cx="431272" cy="431272"/>
            </a:xfrm>
            <a:prstGeom prst="teardrop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A4146B18-CE7D-DB88-7DB2-00BF95897960}"/>
                </a:ext>
              </a:extLst>
            </p:cNvPr>
            <p:cNvSpPr/>
            <p:nvPr/>
          </p:nvSpPr>
          <p:spPr>
            <a:xfrm>
              <a:off x="7239309" y="4298453"/>
              <a:ext cx="329786" cy="3297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69A88990-B27E-E7F9-8F13-EDB091EAC341}"/>
              </a:ext>
            </a:extLst>
          </p:cNvPr>
          <p:cNvGrpSpPr/>
          <p:nvPr/>
        </p:nvGrpSpPr>
        <p:grpSpPr>
          <a:xfrm>
            <a:off x="6600769" y="6522840"/>
            <a:ext cx="363123" cy="190240"/>
            <a:chOff x="6679031" y="4754542"/>
            <a:chExt cx="363123" cy="190240"/>
          </a:xfrm>
        </p:grpSpPr>
        <p:grpSp>
          <p:nvGrpSpPr>
            <p:cNvPr id="193" name="Group 192">
              <a:extLst>
                <a:ext uri="{FF2B5EF4-FFF2-40B4-BE49-F238E27FC236}">
                  <a16:creationId xmlns:a16="http://schemas.microsoft.com/office/drawing/2014/main" id="{4AACF462-F9FE-8435-1D74-E0B6958C8D88}"/>
                </a:ext>
              </a:extLst>
            </p:cNvPr>
            <p:cNvGrpSpPr/>
            <p:nvPr/>
          </p:nvGrpSpPr>
          <p:grpSpPr>
            <a:xfrm>
              <a:off x="6679031" y="4754542"/>
              <a:ext cx="190240" cy="190240"/>
              <a:chOff x="6751150" y="5907864"/>
              <a:chExt cx="190240" cy="190240"/>
            </a:xfrm>
          </p:grpSpPr>
          <p:sp>
            <p:nvSpPr>
              <p:cNvPr id="195" name="Oval 194">
                <a:extLst>
                  <a:ext uri="{FF2B5EF4-FFF2-40B4-BE49-F238E27FC236}">
                    <a16:creationId xmlns:a16="http://schemas.microsoft.com/office/drawing/2014/main" id="{6C4B0136-E71F-9BFA-64AB-FFCAB29DC3AD}"/>
                  </a:ext>
                </a:extLst>
              </p:cNvPr>
              <p:cNvSpPr/>
              <p:nvPr/>
            </p:nvSpPr>
            <p:spPr>
              <a:xfrm>
                <a:off x="6751150" y="5907864"/>
                <a:ext cx="190240" cy="19024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  <p:sp>
            <p:nvSpPr>
              <p:cNvPr id="196" name="Oval 195">
                <a:extLst>
                  <a:ext uri="{FF2B5EF4-FFF2-40B4-BE49-F238E27FC236}">
                    <a16:creationId xmlns:a16="http://schemas.microsoft.com/office/drawing/2014/main" id="{005FABFD-EB35-7DD4-6AE9-FCB6DAD76F8F}"/>
                  </a:ext>
                </a:extLst>
              </p:cNvPr>
              <p:cNvSpPr/>
              <p:nvPr/>
            </p:nvSpPr>
            <p:spPr>
              <a:xfrm>
                <a:off x="6794009" y="5950722"/>
                <a:ext cx="104524" cy="104524"/>
              </a:xfrm>
              <a:prstGeom prst="ellipse">
                <a:avLst/>
              </a:prstGeom>
              <a:solidFill>
                <a:srgbClr val="FFC000"/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cxnSp>
          <p:nvCxnSpPr>
            <p:cNvPr id="194" name="Konektor Lurus 76">
              <a:extLst>
                <a:ext uri="{FF2B5EF4-FFF2-40B4-BE49-F238E27FC236}">
                  <a16:creationId xmlns:a16="http://schemas.microsoft.com/office/drawing/2014/main" id="{FB3D2870-0B6D-3761-7BBC-BBA3A1A65FCF}"/>
                </a:ext>
              </a:extLst>
            </p:cNvPr>
            <p:cNvCxnSpPr>
              <a:cxnSpLocks/>
            </p:cNvCxnSpPr>
            <p:nvPr/>
          </p:nvCxnSpPr>
          <p:spPr>
            <a:xfrm>
              <a:off x="6895430" y="4849662"/>
              <a:ext cx="146724" cy="1"/>
            </a:xfrm>
            <a:prstGeom prst="line">
              <a:avLst/>
            </a:prstGeom>
            <a:ln w="22225" cap="rnd">
              <a:solidFill>
                <a:schemeClr val="bg2">
                  <a:lumMod val="50000"/>
                </a:schemeClr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7" name="Kotak Teks 71">
            <a:extLst>
              <a:ext uri="{FF2B5EF4-FFF2-40B4-BE49-F238E27FC236}">
                <a16:creationId xmlns:a16="http://schemas.microsoft.com/office/drawing/2014/main" id="{A65031AC-39EC-1A18-714B-5BB7DC8E363D}"/>
              </a:ext>
            </a:extLst>
          </p:cNvPr>
          <p:cNvSpPr txBox="1"/>
          <p:nvPr/>
        </p:nvSpPr>
        <p:spPr>
          <a:xfrm>
            <a:off x="7181429" y="6537726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09</a:t>
            </a:r>
          </a:p>
        </p:txBody>
      </p:sp>
    </p:spTree>
    <p:extLst>
      <p:ext uri="{BB962C8B-B14F-4D97-AF65-F5344CB8AC3E}">
        <p14:creationId xmlns:p14="http://schemas.microsoft.com/office/powerpoint/2010/main" val="716471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tak Teks 1">
            <a:extLst>
              <a:ext uri="{FF2B5EF4-FFF2-40B4-BE49-F238E27FC236}">
                <a16:creationId xmlns:a16="http://schemas.microsoft.com/office/drawing/2014/main" id="{EC492E7D-C615-2135-F4BA-22173DCD9C40}"/>
              </a:ext>
            </a:extLst>
          </p:cNvPr>
          <p:cNvSpPr txBox="1"/>
          <p:nvPr/>
        </p:nvSpPr>
        <p:spPr>
          <a:xfrm>
            <a:off x="370241" y="614193"/>
            <a:ext cx="11671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Pengembangan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400" i="1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Business Intelligence </a:t>
            </a:r>
            <a:r>
              <a:rPr lang="en-US" sz="14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Pengelolaan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4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Likuiditas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– Data </a:t>
            </a:r>
            <a:r>
              <a:rPr lang="en-US" sz="14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Analitik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4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Tema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4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Perbendaharaan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sz="14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Kekayaan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Negara, dan </a:t>
            </a:r>
            <a:r>
              <a:rPr lang="en-US" sz="14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Pembiayaan</a:t>
            </a:r>
            <a:endParaRPr lang="en-ID" sz="1400" dirty="0">
              <a:solidFill>
                <a:schemeClr val="bg2">
                  <a:lumMod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3" name="Konektor Lurus 2">
            <a:extLst>
              <a:ext uri="{FF2B5EF4-FFF2-40B4-BE49-F238E27FC236}">
                <a16:creationId xmlns:a16="http://schemas.microsoft.com/office/drawing/2014/main" id="{5941F360-6673-056A-0C7D-4CF6640319C3}"/>
              </a:ext>
            </a:extLst>
          </p:cNvPr>
          <p:cNvCxnSpPr>
            <a:cxnSpLocks/>
          </p:cNvCxnSpPr>
          <p:nvPr/>
        </p:nvCxnSpPr>
        <p:spPr>
          <a:xfrm>
            <a:off x="457817" y="1000776"/>
            <a:ext cx="715609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Kotak Teks 3">
            <a:extLst>
              <a:ext uri="{FF2B5EF4-FFF2-40B4-BE49-F238E27FC236}">
                <a16:creationId xmlns:a16="http://schemas.microsoft.com/office/drawing/2014/main" id="{D477A40C-4E19-73C4-C805-7685D6B420C6}"/>
              </a:ext>
            </a:extLst>
          </p:cNvPr>
          <p:cNvSpPr txBox="1"/>
          <p:nvPr/>
        </p:nvSpPr>
        <p:spPr>
          <a:xfrm>
            <a:off x="370240" y="289105"/>
            <a:ext cx="3322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IS #41 Business Intelligence</a:t>
            </a:r>
            <a:endParaRPr lang="en-ID" dirty="0">
              <a:solidFill>
                <a:schemeClr val="bg2">
                  <a:lumMod val="25000"/>
                </a:schemeClr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pic>
        <p:nvPicPr>
          <p:cNvPr id="7" name="Gambar 6">
            <a:extLst>
              <a:ext uri="{FF2B5EF4-FFF2-40B4-BE49-F238E27FC236}">
                <a16:creationId xmlns:a16="http://schemas.microsoft.com/office/drawing/2014/main" id="{31863F11-F724-EA30-8026-45119CF009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059" y="133125"/>
            <a:ext cx="2839186" cy="527278"/>
          </a:xfrm>
          <a:prstGeom prst="rect">
            <a:avLst/>
          </a:prstGeom>
        </p:spPr>
      </p:pic>
      <p:grpSp>
        <p:nvGrpSpPr>
          <p:cNvPr id="9" name="Grup 8">
            <a:extLst>
              <a:ext uri="{FF2B5EF4-FFF2-40B4-BE49-F238E27FC236}">
                <a16:creationId xmlns:a16="http://schemas.microsoft.com/office/drawing/2014/main" id="{D23CC404-7C5C-0102-548E-247E89275E3A}"/>
              </a:ext>
            </a:extLst>
          </p:cNvPr>
          <p:cNvGrpSpPr/>
          <p:nvPr/>
        </p:nvGrpSpPr>
        <p:grpSpPr>
          <a:xfrm flipH="1">
            <a:off x="0" y="5430861"/>
            <a:ext cx="2500581" cy="1865387"/>
            <a:chOff x="9691418" y="5430861"/>
            <a:chExt cx="2500581" cy="1865387"/>
          </a:xfrm>
        </p:grpSpPr>
        <p:sp>
          <p:nvSpPr>
            <p:cNvPr id="5" name="Bentuk Bebas: Bentuk 4">
              <a:extLst>
                <a:ext uri="{FF2B5EF4-FFF2-40B4-BE49-F238E27FC236}">
                  <a16:creationId xmlns:a16="http://schemas.microsoft.com/office/drawing/2014/main" id="{B0089662-FF81-6CE6-41B5-C37BC649C45A}"/>
                </a:ext>
              </a:extLst>
            </p:cNvPr>
            <p:cNvSpPr/>
            <p:nvPr/>
          </p:nvSpPr>
          <p:spPr>
            <a:xfrm>
              <a:off x="11446633" y="5430861"/>
              <a:ext cx="745366" cy="1433166"/>
            </a:xfrm>
            <a:custGeom>
              <a:avLst/>
              <a:gdLst>
                <a:gd name="connsiteX0" fmla="*/ 745366 w 745366"/>
                <a:gd name="connsiteY0" fmla="*/ 0 h 1433166"/>
                <a:gd name="connsiteX1" fmla="*/ 745366 w 745366"/>
                <a:gd name="connsiteY1" fmla="*/ 1433166 h 1433166"/>
                <a:gd name="connsiteX2" fmla="*/ 0 w 745366"/>
                <a:gd name="connsiteY2" fmla="*/ 1433166 h 1433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5366" h="1433166">
                  <a:moveTo>
                    <a:pt x="745366" y="0"/>
                  </a:moveTo>
                  <a:lnTo>
                    <a:pt x="745366" y="1433166"/>
                  </a:lnTo>
                  <a:lnTo>
                    <a:pt x="0" y="1433166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6" name="Bentuk Bebas: Bentuk 5">
              <a:extLst>
                <a:ext uri="{FF2B5EF4-FFF2-40B4-BE49-F238E27FC236}">
                  <a16:creationId xmlns:a16="http://schemas.microsoft.com/office/drawing/2014/main" id="{BD2FD09F-EA91-D21A-CB3B-10CF15F2E170}"/>
                </a:ext>
              </a:extLst>
            </p:cNvPr>
            <p:cNvSpPr/>
            <p:nvPr/>
          </p:nvSpPr>
          <p:spPr>
            <a:xfrm rot="2387982">
              <a:off x="10880299" y="5864990"/>
              <a:ext cx="805844" cy="1431258"/>
            </a:xfrm>
            <a:custGeom>
              <a:avLst/>
              <a:gdLst>
                <a:gd name="connsiteX0" fmla="*/ 523067 w 805844"/>
                <a:gd name="connsiteY0" fmla="*/ 0 h 1431258"/>
                <a:gd name="connsiteX1" fmla="*/ 805844 w 805844"/>
                <a:gd name="connsiteY1" fmla="*/ 759861 h 1431258"/>
                <a:gd name="connsiteX2" fmla="*/ 0 w 805844"/>
                <a:gd name="connsiteY2" fmla="*/ 1431258 h 1431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5844" h="1431258">
                  <a:moveTo>
                    <a:pt x="523067" y="0"/>
                  </a:moveTo>
                  <a:lnTo>
                    <a:pt x="805844" y="759861"/>
                  </a:lnTo>
                  <a:lnTo>
                    <a:pt x="0" y="1431258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8" name="Bentuk Bebas: Bentuk 7">
              <a:extLst>
                <a:ext uri="{FF2B5EF4-FFF2-40B4-BE49-F238E27FC236}">
                  <a16:creationId xmlns:a16="http://schemas.microsoft.com/office/drawing/2014/main" id="{A7EB167E-8D10-F03B-E60E-E22F57B0FA42}"/>
                </a:ext>
              </a:extLst>
            </p:cNvPr>
            <p:cNvSpPr/>
            <p:nvPr/>
          </p:nvSpPr>
          <p:spPr>
            <a:xfrm rot="3525995">
              <a:off x="10327903" y="5674043"/>
              <a:ext cx="699215" cy="1972186"/>
            </a:xfrm>
            <a:custGeom>
              <a:avLst/>
              <a:gdLst>
                <a:gd name="connsiteX0" fmla="*/ 478508 w 699215"/>
                <a:gd name="connsiteY0" fmla="*/ 0 h 1972186"/>
                <a:gd name="connsiteX1" fmla="*/ 699215 w 699215"/>
                <a:gd name="connsiteY1" fmla="*/ 819164 h 1972186"/>
                <a:gd name="connsiteX2" fmla="*/ 0 w 699215"/>
                <a:gd name="connsiteY2" fmla="*/ 1972186 h 1972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9215" h="1972186">
                  <a:moveTo>
                    <a:pt x="478508" y="0"/>
                  </a:moveTo>
                  <a:lnTo>
                    <a:pt x="699215" y="819164"/>
                  </a:lnTo>
                  <a:lnTo>
                    <a:pt x="0" y="1972186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</p:grpSp>
      <p:sp>
        <p:nvSpPr>
          <p:cNvPr id="55" name="Content Placeholder 5">
            <a:extLst>
              <a:ext uri="{FF2B5EF4-FFF2-40B4-BE49-F238E27FC236}">
                <a16:creationId xmlns:a16="http://schemas.microsoft.com/office/drawing/2014/main" id="{4676EFA8-A04D-5E2E-8481-CC82B751DB0B}"/>
              </a:ext>
            </a:extLst>
          </p:cNvPr>
          <p:cNvSpPr txBox="1">
            <a:spLocks/>
          </p:cNvSpPr>
          <p:nvPr/>
        </p:nvSpPr>
        <p:spPr>
          <a:xfrm>
            <a:off x="1443053" y="4688594"/>
            <a:ext cx="4648691" cy="19171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latin typeface=""/>
              </a:rPr>
              <a:t>Keputusan </a:t>
            </a:r>
            <a:r>
              <a:rPr lang="en-US" sz="1600" dirty="0" err="1">
                <a:latin typeface=""/>
              </a:rPr>
              <a:t>operasional</a:t>
            </a:r>
            <a:r>
              <a:rPr lang="en-US" sz="1600" dirty="0">
                <a:latin typeface=""/>
              </a:rPr>
              <a:t> kas yang </a:t>
            </a:r>
            <a:r>
              <a:rPr lang="en-US" sz="1600" dirty="0" err="1">
                <a:latin typeface=""/>
              </a:rPr>
              <a:t>lebih</a:t>
            </a:r>
            <a:r>
              <a:rPr lang="en-US" sz="1600" dirty="0">
                <a:latin typeface=""/>
              </a:rPr>
              <a:t> </a:t>
            </a:r>
            <a:r>
              <a:rPr lang="en-US" sz="1600" dirty="0" err="1">
                <a:latin typeface=""/>
              </a:rPr>
              <a:t>efektif</a:t>
            </a:r>
            <a:endParaRPr lang="en-ID" sz="1600" dirty="0">
              <a:latin typeface=""/>
            </a:endParaRPr>
          </a:p>
          <a:p>
            <a:endParaRPr lang="en-US" sz="1600" dirty="0">
              <a:latin typeface=""/>
            </a:endParaRPr>
          </a:p>
          <a:p>
            <a:r>
              <a:rPr lang="en-US" sz="1600" dirty="0" err="1">
                <a:latin typeface=""/>
              </a:rPr>
              <a:t>Kebijakan</a:t>
            </a:r>
            <a:r>
              <a:rPr lang="en-US" sz="1600" dirty="0">
                <a:latin typeface=""/>
              </a:rPr>
              <a:t> </a:t>
            </a:r>
            <a:r>
              <a:rPr lang="en-US" sz="1600" dirty="0" err="1">
                <a:latin typeface=""/>
              </a:rPr>
              <a:t>likuiditas</a:t>
            </a:r>
            <a:r>
              <a:rPr lang="en-US" sz="1600" dirty="0">
                <a:latin typeface=""/>
              </a:rPr>
              <a:t> yang </a:t>
            </a:r>
            <a:r>
              <a:rPr lang="en-US" sz="1600" dirty="0" err="1">
                <a:latin typeface=""/>
              </a:rPr>
              <a:t>lebih</a:t>
            </a:r>
            <a:r>
              <a:rPr lang="en-US" sz="1600" dirty="0">
                <a:latin typeface=""/>
              </a:rPr>
              <a:t> </a:t>
            </a:r>
            <a:r>
              <a:rPr lang="en-US" sz="1600" dirty="0" err="1">
                <a:latin typeface=""/>
              </a:rPr>
              <a:t>efisien</a:t>
            </a:r>
            <a:endParaRPr lang="en-ID" sz="1600" dirty="0">
              <a:latin typeface=""/>
            </a:endParaRPr>
          </a:p>
          <a:p>
            <a:endParaRPr lang="en-US" sz="1600" dirty="0">
              <a:latin typeface=""/>
            </a:endParaRPr>
          </a:p>
          <a:p>
            <a:r>
              <a:rPr lang="en-US" sz="1600" dirty="0" err="1">
                <a:latin typeface=""/>
              </a:rPr>
              <a:t>Penguatan</a:t>
            </a:r>
            <a:r>
              <a:rPr lang="en-US" sz="1600" dirty="0">
                <a:latin typeface=""/>
              </a:rPr>
              <a:t> </a:t>
            </a:r>
            <a:r>
              <a:rPr lang="en-US" sz="1600" dirty="0" err="1">
                <a:latin typeface=""/>
              </a:rPr>
              <a:t>fungsi</a:t>
            </a:r>
            <a:r>
              <a:rPr lang="en-US" sz="1600" dirty="0">
                <a:latin typeface=""/>
              </a:rPr>
              <a:t> </a:t>
            </a:r>
            <a:r>
              <a:rPr lang="en-US" sz="1600" i="1" dirty="0">
                <a:latin typeface=""/>
              </a:rPr>
              <a:t>treasury</a:t>
            </a:r>
            <a:r>
              <a:rPr lang="en-US" sz="1600" dirty="0">
                <a:latin typeface=""/>
              </a:rPr>
              <a:t> di </a:t>
            </a:r>
            <a:r>
              <a:rPr lang="en-US" sz="1600" dirty="0" err="1">
                <a:latin typeface=""/>
              </a:rPr>
              <a:t>daerah</a:t>
            </a:r>
            <a:endParaRPr lang="en-ID" sz="1600" dirty="0">
              <a:latin typeface=""/>
            </a:endParaRPr>
          </a:p>
        </p:txBody>
      </p:sp>
      <p:pic>
        <p:nvPicPr>
          <p:cNvPr id="56" name="Grafik 55" descr="Pusat Sasaran dengan isian solid">
            <a:extLst>
              <a:ext uri="{FF2B5EF4-FFF2-40B4-BE49-F238E27FC236}">
                <a16:creationId xmlns:a16="http://schemas.microsoft.com/office/drawing/2014/main" id="{FBBE1B0B-5AA8-98AB-ADC1-AAB0544DC6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8388" y="4736400"/>
            <a:ext cx="340715" cy="340715"/>
          </a:xfrm>
          <a:prstGeom prst="rect">
            <a:avLst/>
          </a:prstGeom>
        </p:spPr>
      </p:pic>
      <p:pic>
        <p:nvPicPr>
          <p:cNvPr id="57" name="Grafik 56" descr="Pusat Sasaran dengan isian solid">
            <a:extLst>
              <a:ext uri="{FF2B5EF4-FFF2-40B4-BE49-F238E27FC236}">
                <a16:creationId xmlns:a16="http://schemas.microsoft.com/office/drawing/2014/main" id="{68B35EF6-36C8-958B-C322-82F87B8DDD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4505" y="5203962"/>
            <a:ext cx="340715" cy="340715"/>
          </a:xfrm>
          <a:prstGeom prst="rect">
            <a:avLst/>
          </a:prstGeom>
        </p:spPr>
      </p:pic>
      <p:sp>
        <p:nvSpPr>
          <p:cNvPr id="60" name="Persegi Panjang 59">
            <a:extLst>
              <a:ext uri="{FF2B5EF4-FFF2-40B4-BE49-F238E27FC236}">
                <a16:creationId xmlns:a16="http://schemas.microsoft.com/office/drawing/2014/main" id="{4C4ED14B-0263-59E7-E45A-8CDD72578B69}"/>
              </a:ext>
            </a:extLst>
          </p:cNvPr>
          <p:cNvSpPr/>
          <p:nvPr/>
        </p:nvSpPr>
        <p:spPr>
          <a:xfrm>
            <a:off x="490037" y="1335733"/>
            <a:ext cx="11146440" cy="443306"/>
          </a:xfrm>
          <a:prstGeom prst="rect">
            <a:avLst/>
          </a:prstGeom>
          <a:solidFill>
            <a:srgbClr val="FFC000"/>
          </a:solidFill>
          <a:ln w="50800" cap="rnd">
            <a:solidFill>
              <a:srgbClr val="FFC000"/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61" name="Persegi Panjang 60">
            <a:extLst>
              <a:ext uri="{FF2B5EF4-FFF2-40B4-BE49-F238E27FC236}">
                <a16:creationId xmlns:a16="http://schemas.microsoft.com/office/drawing/2014/main" id="{DEB8EDD9-8508-CEFB-7E64-EEB216DB7EDD}"/>
              </a:ext>
            </a:extLst>
          </p:cNvPr>
          <p:cNvSpPr/>
          <p:nvPr/>
        </p:nvSpPr>
        <p:spPr>
          <a:xfrm>
            <a:off x="5443881" y="1007110"/>
            <a:ext cx="1238751" cy="272064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rnd">
            <a:solidFill>
              <a:schemeClr val="bg1">
                <a:lumMod val="85000"/>
              </a:schemeClr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400" dirty="0">
                <a:solidFill>
                  <a:schemeClr val="bg2">
                    <a:lumMod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TUJUAN</a:t>
            </a:r>
          </a:p>
        </p:txBody>
      </p:sp>
      <p:sp>
        <p:nvSpPr>
          <p:cNvPr id="62" name="Content Placeholder 5">
            <a:extLst>
              <a:ext uri="{FF2B5EF4-FFF2-40B4-BE49-F238E27FC236}">
                <a16:creationId xmlns:a16="http://schemas.microsoft.com/office/drawing/2014/main" id="{B5D27512-A6F9-1C05-7E83-DC28A5F3F23C}"/>
              </a:ext>
            </a:extLst>
          </p:cNvPr>
          <p:cNvSpPr txBox="1">
            <a:spLocks/>
          </p:cNvSpPr>
          <p:nvPr/>
        </p:nvSpPr>
        <p:spPr>
          <a:xfrm>
            <a:off x="490037" y="1273457"/>
            <a:ext cx="11146440" cy="33686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4000"/>
              </a:lnSpc>
              <a:spcBef>
                <a:spcPts val="1000"/>
              </a:spcBef>
              <a:defRPr/>
            </a:pPr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Penyediaan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perangkat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(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sistem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) yang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memberikan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fleksibilitas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penyajian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data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realisasi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maupun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proyeksi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dan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menghasilkan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proyeksi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menggunakan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pendekatan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400" i="1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Machine Learning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sehingga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mampu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memberikan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input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dalam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pengambilan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keputusan</a:t>
            </a:r>
            <a:endParaRPr lang="en-ID" sz="1400" dirty="0">
              <a:solidFill>
                <a:schemeClr val="bg2">
                  <a:lumMod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63" name="Kotak Teks 62">
            <a:extLst>
              <a:ext uri="{FF2B5EF4-FFF2-40B4-BE49-F238E27FC236}">
                <a16:creationId xmlns:a16="http://schemas.microsoft.com/office/drawing/2014/main" id="{7A1513D4-9118-9050-21C5-077022233A3D}"/>
              </a:ext>
            </a:extLst>
          </p:cNvPr>
          <p:cNvSpPr txBox="1"/>
          <p:nvPr/>
        </p:nvSpPr>
        <p:spPr>
          <a:xfrm>
            <a:off x="898528" y="4389003"/>
            <a:ext cx="13597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OUTCOMES</a:t>
            </a:r>
            <a:endParaRPr lang="en-ID" sz="1600" dirty="0">
              <a:solidFill>
                <a:schemeClr val="bg2">
                  <a:lumMod val="25000"/>
                </a:schemeClr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grpSp>
        <p:nvGrpSpPr>
          <p:cNvPr id="14" name="Grup 13">
            <a:extLst>
              <a:ext uri="{FF2B5EF4-FFF2-40B4-BE49-F238E27FC236}">
                <a16:creationId xmlns:a16="http://schemas.microsoft.com/office/drawing/2014/main" id="{2AD7DAC8-8F17-FEDC-6063-5ADD578A60E5}"/>
              </a:ext>
            </a:extLst>
          </p:cNvPr>
          <p:cNvGrpSpPr/>
          <p:nvPr/>
        </p:nvGrpSpPr>
        <p:grpSpPr>
          <a:xfrm>
            <a:off x="536737" y="4431466"/>
            <a:ext cx="322556" cy="230303"/>
            <a:chOff x="6544628" y="2782701"/>
            <a:chExt cx="322556" cy="230303"/>
          </a:xfrm>
        </p:grpSpPr>
        <p:sp>
          <p:nvSpPr>
            <p:cNvPr id="68" name="Persegi Panjang 67">
              <a:extLst>
                <a:ext uri="{FF2B5EF4-FFF2-40B4-BE49-F238E27FC236}">
                  <a16:creationId xmlns:a16="http://schemas.microsoft.com/office/drawing/2014/main" id="{0CCB38F3-D722-C9D1-3E8C-4851185F6890}"/>
                </a:ext>
              </a:extLst>
            </p:cNvPr>
            <p:cNvSpPr/>
            <p:nvPr/>
          </p:nvSpPr>
          <p:spPr>
            <a:xfrm rot="18900000">
              <a:off x="6544628" y="2782701"/>
              <a:ext cx="218345" cy="218345"/>
            </a:xfrm>
            <a:prstGeom prst="rect">
              <a:avLst/>
            </a:prstGeom>
            <a:solidFill>
              <a:srgbClr val="0070C0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69" name="Persegi Panjang 68">
              <a:extLst>
                <a:ext uri="{FF2B5EF4-FFF2-40B4-BE49-F238E27FC236}">
                  <a16:creationId xmlns:a16="http://schemas.microsoft.com/office/drawing/2014/main" id="{6D6177C8-6CE5-5BB7-5A55-B01AB8C6C197}"/>
                </a:ext>
              </a:extLst>
            </p:cNvPr>
            <p:cNvSpPr/>
            <p:nvPr/>
          </p:nvSpPr>
          <p:spPr>
            <a:xfrm rot="18900000">
              <a:off x="6648839" y="2794659"/>
              <a:ext cx="218345" cy="218345"/>
            </a:xfrm>
            <a:prstGeom prst="rect">
              <a:avLst/>
            </a:prstGeom>
            <a:solidFill>
              <a:srgbClr val="FFC000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70" name="Content Placeholder 5">
            <a:extLst>
              <a:ext uri="{FF2B5EF4-FFF2-40B4-BE49-F238E27FC236}">
                <a16:creationId xmlns:a16="http://schemas.microsoft.com/office/drawing/2014/main" id="{2D091237-B9ED-84D8-E05B-71C36BCDD667}"/>
              </a:ext>
            </a:extLst>
          </p:cNvPr>
          <p:cNvSpPr txBox="1">
            <a:spLocks/>
          </p:cNvSpPr>
          <p:nvPr/>
        </p:nvSpPr>
        <p:spPr>
          <a:xfrm>
            <a:off x="865959" y="2299082"/>
            <a:ext cx="5067259" cy="206935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+mj-lt"/>
              <a:buAutoNum type="arabicPeriod"/>
            </a:pPr>
            <a:r>
              <a:rPr lang="en-US" sz="1600" dirty="0" err="1">
                <a:latin typeface=""/>
              </a:rPr>
              <a:t>Tersedianya</a:t>
            </a:r>
            <a:r>
              <a:rPr lang="en-US" sz="1600" dirty="0">
                <a:latin typeface=""/>
              </a:rPr>
              <a:t> </a:t>
            </a:r>
            <a:r>
              <a:rPr lang="en-US" sz="1600" dirty="0" err="1">
                <a:latin typeface=""/>
              </a:rPr>
              <a:t>aplikasi</a:t>
            </a:r>
            <a:r>
              <a:rPr lang="en-US" sz="1600" dirty="0">
                <a:latin typeface=""/>
              </a:rPr>
              <a:t> yang </a:t>
            </a:r>
            <a:r>
              <a:rPr lang="en-US" sz="1600" dirty="0" err="1">
                <a:latin typeface=""/>
              </a:rPr>
              <a:t>mengkonsolidasikan</a:t>
            </a:r>
            <a:r>
              <a:rPr lang="en-US" sz="1600" dirty="0">
                <a:latin typeface=""/>
              </a:rPr>
              <a:t> data </a:t>
            </a:r>
            <a:r>
              <a:rPr lang="en-US" sz="1600" dirty="0" err="1">
                <a:latin typeface=""/>
              </a:rPr>
              <a:t>realisasi</a:t>
            </a:r>
            <a:r>
              <a:rPr lang="en-US" sz="1600" dirty="0">
                <a:latin typeface=""/>
              </a:rPr>
              <a:t> dan </a:t>
            </a:r>
            <a:r>
              <a:rPr lang="en-US" sz="1600" dirty="0" err="1">
                <a:latin typeface=""/>
              </a:rPr>
              <a:t>proyeksi</a:t>
            </a:r>
            <a:r>
              <a:rPr lang="en-US" sz="1600" dirty="0">
                <a:latin typeface=""/>
              </a:rPr>
              <a:t> </a:t>
            </a:r>
            <a:r>
              <a:rPr lang="en-US" sz="1600" dirty="0" err="1">
                <a:latin typeface=""/>
              </a:rPr>
              <a:t>serta</a:t>
            </a:r>
            <a:r>
              <a:rPr lang="en-US" sz="1600" dirty="0">
                <a:latin typeface=""/>
              </a:rPr>
              <a:t> </a:t>
            </a:r>
            <a:r>
              <a:rPr lang="en-US" sz="1600" dirty="0" err="1">
                <a:latin typeface=""/>
              </a:rPr>
              <a:t>menyajikan</a:t>
            </a:r>
            <a:r>
              <a:rPr lang="en-US" sz="1600" dirty="0">
                <a:latin typeface=""/>
              </a:rPr>
              <a:t> data (</a:t>
            </a:r>
            <a:r>
              <a:rPr lang="en-US" sz="1600" dirty="0" err="1">
                <a:latin typeface=""/>
              </a:rPr>
              <a:t>laporan</a:t>
            </a:r>
            <a:r>
              <a:rPr lang="en-US" sz="1600" dirty="0">
                <a:latin typeface=""/>
              </a:rPr>
              <a:t>) </a:t>
            </a:r>
            <a:r>
              <a:rPr lang="en-US" sz="1600" dirty="0" err="1">
                <a:latin typeface=""/>
              </a:rPr>
              <a:t>dalam</a:t>
            </a:r>
            <a:r>
              <a:rPr lang="en-US" sz="1600" dirty="0">
                <a:latin typeface=""/>
              </a:rPr>
              <a:t> </a:t>
            </a:r>
            <a:r>
              <a:rPr lang="en-US" sz="1600" dirty="0" err="1">
                <a:latin typeface=""/>
              </a:rPr>
              <a:t>mendukung</a:t>
            </a:r>
            <a:r>
              <a:rPr lang="en-US" sz="1600" dirty="0">
                <a:latin typeface=""/>
              </a:rPr>
              <a:t> </a:t>
            </a:r>
            <a:r>
              <a:rPr lang="en-US" sz="1600" dirty="0" err="1">
                <a:latin typeface=""/>
              </a:rPr>
              <a:t>pengambilan</a:t>
            </a:r>
            <a:r>
              <a:rPr lang="en-US" sz="1600" dirty="0">
                <a:latin typeface=""/>
              </a:rPr>
              <a:t> </a:t>
            </a:r>
            <a:r>
              <a:rPr lang="en-US" sz="1600" dirty="0" err="1">
                <a:latin typeface=""/>
              </a:rPr>
              <a:t>keputusan</a:t>
            </a:r>
            <a:r>
              <a:rPr lang="en-US" sz="1600" dirty="0">
                <a:latin typeface=""/>
              </a:rPr>
              <a:t> </a:t>
            </a:r>
            <a:r>
              <a:rPr lang="en-US" sz="1600" dirty="0" err="1">
                <a:latin typeface=""/>
              </a:rPr>
              <a:t>dalam</a:t>
            </a:r>
            <a:r>
              <a:rPr lang="en-US" sz="1600" dirty="0">
                <a:latin typeface=""/>
              </a:rPr>
              <a:t> </a:t>
            </a:r>
            <a:r>
              <a:rPr lang="en-US" sz="1600" dirty="0" err="1">
                <a:latin typeface=""/>
              </a:rPr>
              <a:t>pengelolaan</a:t>
            </a:r>
            <a:r>
              <a:rPr lang="en-US" sz="1600" dirty="0">
                <a:latin typeface=""/>
              </a:rPr>
              <a:t> </a:t>
            </a:r>
            <a:r>
              <a:rPr lang="en-US" sz="1600" dirty="0" err="1">
                <a:latin typeface=""/>
              </a:rPr>
              <a:t>likuiditas</a:t>
            </a:r>
            <a:r>
              <a:rPr lang="en-US" sz="1600" dirty="0">
                <a:latin typeface="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600" dirty="0" err="1">
                <a:latin typeface=""/>
              </a:rPr>
              <a:t>Tersedianya</a:t>
            </a:r>
            <a:r>
              <a:rPr lang="en-US" sz="1600" dirty="0">
                <a:latin typeface=""/>
              </a:rPr>
              <a:t> </a:t>
            </a:r>
            <a:r>
              <a:rPr lang="en-US" sz="1600" i="1" dirty="0">
                <a:latin typeface=""/>
              </a:rPr>
              <a:t>Machine Learning</a:t>
            </a:r>
            <a:r>
              <a:rPr lang="en-US" sz="1600" dirty="0">
                <a:latin typeface=""/>
              </a:rPr>
              <a:t> </a:t>
            </a:r>
            <a:r>
              <a:rPr lang="en-US" sz="1600" dirty="0" err="1">
                <a:latin typeface=""/>
              </a:rPr>
              <a:t>dalam</a:t>
            </a:r>
            <a:r>
              <a:rPr lang="en-US" sz="1600" dirty="0">
                <a:latin typeface=""/>
              </a:rPr>
              <a:t> </a:t>
            </a:r>
            <a:r>
              <a:rPr lang="en-US" sz="1600" dirty="0" err="1">
                <a:latin typeface=""/>
              </a:rPr>
              <a:t>penyusunan</a:t>
            </a:r>
            <a:r>
              <a:rPr lang="en-US" sz="1600" dirty="0">
                <a:latin typeface=""/>
              </a:rPr>
              <a:t> </a:t>
            </a:r>
            <a:r>
              <a:rPr lang="en-US" sz="1600" dirty="0" err="1">
                <a:latin typeface=""/>
              </a:rPr>
              <a:t>proyeksi</a:t>
            </a:r>
            <a:r>
              <a:rPr lang="en-US" sz="1600" dirty="0">
                <a:latin typeface=""/>
              </a:rPr>
              <a:t>.</a:t>
            </a:r>
            <a:endParaRPr lang="en-ID" sz="1600" dirty="0">
              <a:latin typeface=""/>
            </a:endParaRPr>
          </a:p>
          <a:p>
            <a:pPr marL="342900" marR="0" lvl="0" indent="-342900" algn="just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ID" sz="1300" dirty="0">
              <a:solidFill>
                <a:schemeClr val="bg2">
                  <a:lumMod val="10000"/>
                </a:schemeClr>
              </a:solidFill>
              <a:latin typeface=""/>
              <a:ea typeface="Roboto" panose="02000000000000000000" pitchFamily="2" charset="0"/>
            </a:endParaRPr>
          </a:p>
        </p:txBody>
      </p:sp>
      <p:sp>
        <p:nvSpPr>
          <p:cNvPr id="73" name="Kotak Teks 72">
            <a:extLst>
              <a:ext uri="{FF2B5EF4-FFF2-40B4-BE49-F238E27FC236}">
                <a16:creationId xmlns:a16="http://schemas.microsoft.com/office/drawing/2014/main" id="{F0ADC8F5-C9A0-27F9-A284-F43BC6C42ABE}"/>
              </a:ext>
            </a:extLst>
          </p:cNvPr>
          <p:cNvSpPr txBox="1"/>
          <p:nvPr/>
        </p:nvSpPr>
        <p:spPr>
          <a:xfrm>
            <a:off x="892933" y="1924278"/>
            <a:ext cx="13597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OUTPUT</a:t>
            </a:r>
            <a:endParaRPr lang="en-ID" sz="1600" dirty="0">
              <a:solidFill>
                <a:schemeClr val="bg2">
                  <a:lumMod val="25000"/>
                </a:schemeClr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grpSp>
        <p:nvGrpSpPr>
          <p:cNvPr id="74" name="Grup 73">
            <a:extLst>
              <a:ext uri="{FF2B5EF4-FFF2-40B4-BE49-F238E27FC236}">
                <a16:creationId xmlns:a16="http://schemas.microsoft.com/office/drawing/2014/main" id="{C5558376-5142-34D0-F6B1-3F91445D0999}"/>
              </a:ext>
            </a:extLst>
          </p:cNvPr>
          <p:cNvGrpSpPr/>
          <p:nvPr/>
        </p:nvGrpSpPr>
        <p:grpSpPr>
          <a:xfrm>
            <a:off x="531142" y="1966741"/>
            <a:ext cx="322556" cy="230303"/>
            <a:chOff x="6544628" y="2782701"/>
            <a:chExt cx="322556" cy="230303"/>
          </a:xfrm>
        </p:grpSpPr>
        <p:sp>
          <p:nvSpPr>
            <p:cNvPr id="75" name="Persegi Panjang 74">
              <a:extLst>
                <a:ext uri="{FF2B5EF4-FFF2-40B4-BE49-F238E27FC236}">
                  <a16:creationId xmlns:a16="http://schemas.microsoft.com/office/drawing/2014/main" id="{BB331F20-0B3A-3EC2-987E-5F2CC1201576}"/>
                </a:ext>
              </a:extLst>
            </p:cNvPr>
            <p:cNvSpPr/>
            <p:nvPr/>
          </p:nvSpPr>
          <p:spPr>
            <a:xfrm rot="18900000">
              <a:off x="6544628" y="2782701"/>
              <a:ext cx="218345" cy="218345"/>
            </a:xfrm>
            <a:prstGeom prst="rect">
              <a:avLst/>
            </a:prstGeom>
            <a:solidFill>
              <a:srgbClr val="0070C0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76" name="Persegi Panjang 75">
              <a:extLst>
                <a:ext uri="{FF2B5EF4-FFF2-40B4-BE49-F238E27FC236}">
                  <a16:creationId xmlns:a16="http://schemas.microsoft.com/office/drawing/2014/main" id="{3111CDE5-304D-9F21-BEC5-38D287F75B1D}"/>
                </a:ext>
              </a:extLst>
            </p:cNvPr>
            <p:cNvSpPr/>
            <p:nvPr/>
          </p:nvSpPr>
          <p:spPr>
            <a:xfrm rot="18900000">
              <a:off x="6648839" y="2794659"/>
              <a:ext cx="218345" cy="218345"/>
            </a:xfrm>
            <a:prstGeom prst="rect">
              <a:avLst/>
            </a:prstGeom>
            <a:solidFill>
              <a:srgbClr val="FFC000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113" name="Konektor Lurus 112">
            <a:extLst>
              <a:ext uri="{FF2B5EF4-FFF2-40B4-BE49-F238E27FC236}">
                <a16:creationId xmlns:a16="http://schemas.microsoft.com/office/drawing/2014/main" id="{396B3FDF-BE3A-8BF7-0E27-37A75ED7589B}"/>
              </a:ext>
            </a:extLst>
          </p:cNvPr>
          <p:cNvCxnSpPr>
            <a:cxnSpLocks/>
          </p:cNvCxnSpPr>
          <p:nvPr/>
        </p:nvCxnSpPr>
        <p:spPr>
          <a:xfrm>
            <a:off x="6691559" y="2613063"/>
            <a:ext cx="21142" cy="3630744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Oval 122">
            <a:extLst>
              <a:ext uri="{FF2B5EF4-FFF2-40B4-BE49-F238E27FC236}">
                <a16:creationId xmlns:a16="http://schemas.microsoft.com/office/drawing/2014/main" id="{EDBE13D4-9F63-25B5-E111-3C7F7D7597C5}"/>
              </a:ext>
            </a:extLst>
          </p:cNvPr>
          <p:cNvSpPr/>
          <p:nvPr/>
        </p:nvSpPr>
        <p:spPr>
          <a:xfrm>
            <a:off x="7218019" y="3569393"/>
            <a:ext cx="329786" cy="3297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140" name="Kotak Teks 139">
            <a:extLst>
              <a:ext uri="{FF2B5EF4-FFF2-40B4-BE49-F238E27FC236}">
                <a16:creationId xmlns:a16="http://schemas.microsoft.com/office/drawing/2014/main" id="{682E571F-24F5-8654-9E0E-680271A17FC9}"/>
              </a:ext>
            </a:extLst>
          </p:cNvPr>
          <p:cNvSpPr txBox="1"/>
          <p:nvPr/>
        </p:nvSpPr>
        <p:spPr>
          <a:xfrm>
            <a:off x="6687017" y="2229425"/>
            <a:ext cx="18528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KEY MILESTONE</a:t>
            </a:r>
            <a:endParaRPr lang="en-ID" sz="1600" dirty="0">
              <a:solidFill>
                <a:schemeClr val="bg2">
                  <a:lumMod val="25000"/>
                </a:schemeClr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grpSp>
        <p:nvGrpSpPr>
          <p:cNvPr id="141" name="Grup 140">
            <a:extLst>
              <a:ext uri="{FF2B5EF4-FFF2-40B4-BE49-F238E27FC236}">
                <a16:creationId xmlns:a16="http://schemas.microsoft.com/office/drawing/2014/main" id="{645CCC0E-75D6-8A9F-299C-7005DC10E1A9}"/>
              </a:ext>
            </a:extLst>
          </p:cNvPr>
          <p:cNvGrpSpPr/>
          <p:nvPr/>
        </p:nvGrpSpPr>
        <p:grpSpPr>
          <a:xfrm>
            <a:off x="6325226" y="2271888"/>
            <a:ext cx="322556" cy="230303"/>
            <a:chOff x="6544628" y="2782701"/>
            <a:chExt cx="322556" cy="230303"/>
          </a:xfrm>
        </p:grpSpPr>
        <p:sp>
          <p:nvSpPr>
            <p:cNvPr id="142" name="Persegi Panjang 141">
              <a:extLst>
                <a:ext uri="{FF2B5EF4-FFF2-40B4-BE49-F238E27FC236}">
                  <a16:creationId xmlns:a16="http://schemas.microsoft.com/office/drawing/2014/main" id="{6A9AF597-A693-0379-4B40-101B85E358B7}"/>
                </a:ext>
              </a:extLst>
            </p:cNvPr>
            <p:cNvSpPr/>
            <p:nvPr/>
          </p:nvSpPr>
          <p:spPr>
            <a:xfrm rot="18900000">
              <a:off x="6544628" y="2782701"/>
              <a:ext cx="218345" cy="218345"/>
            </a:xfrm>
            <a:prstGeom prst="rect">
              <a:avLst/>
            </a:prstGeom>
            <a:solidFill>
              <a:srgbClr val="0070C0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43" name="Persegi Panjang 142">
              <a:extLst>
                <a:ext uri="{FF2B5EF4-FFF2-40B4-BE49-F238E27FC236}">
                  <a16:creationId xmlns:a16="http://schemas.microsoft.com/office/drawing/2014/main" id="{0E36F53A-C8EA-13A6-71EA-FE0586CC2C5F}"/>
                </a:ext>
              </a:extLst>
            </p:cNvPr>
            <p:cNvSpPr/>
            <p:nvPr/>
          </p:nvSpPr>
          <p:spPr>
            <a:xfrm rot="18900000">
              <a:off x="6648839" y="2794659"/>
              <a:ext cx="218345" cy="218345"/>
            </a:xfrm>
            <a:prstGeom prst="rect">
              <a:avLst/>
            </a:prstGeom>
            <a:solidFill>
              <a:srgbClr val="FFC000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58" name="Content Placeholder 5">
            <a:extLst>
              <a:ext uri="{FF2B5EF4-FFF2-40B4-BE49-F238E27FC236}">
                <a16:creationId xmlns:a16="http://schemas.microsoft.com/office/drawing/2014/main" id="{B9906FE4-492F-D190-3FD6-94C9AE1ECB11}"/>
              </a:ext>
            </a:extLst>
          </p:cNvPr>
          <p:cNvSpPr txBox="1">
            <a:spLocks/>
          </p:cNvSpPr>
          <p:nvPr/>
        </p:nvSpPr>
        <p:spPr>
          <a:xfrm>
            <a:off x="7672548" y="2686647"/>
            <a:ext cx="4027936" cy="37583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err="1">
                <a:latin typeface=""/>
              </a:rPr>
              <a:t>Tahap</a:t>
            </a:r>
            <a:r>
              <a:rPr lang="en-US" sz="1600" dirty="0">
                <a:latin typeface=""/>
              </a:rPr>
              <a:t> </a:t>
            </a:r>
            <a:r>
              <a:rPr lang="en-US" sz="1600" dirty="0" err="1">
                <a:latin typeface=""/>
              </a:rPr>
              <a:t>persiapan</a:t>
            </a:r>
            <a:r>
              <a:rPr lang="en-US" sz="1600" dirty="0">
                <a:latin typeface=""/>
              </a:rPr>
              <a:t> </a:t>
            </a:r>
            <a:r>
              <a:rPr lang="en-US" sz="1600" dirty="0" err="1">
                <a:latin typeface=""/>
              </a:rPr>
              <a:t>pengembangan</a:t>
            </a:r>
            <a:r>
              <a:rPr lang="en-US" sz="1600" dirty="0">
                <a:latin typeface=""/>
              </a:rPr>
              <a:t> BI</a:t>
            </a:r>
            <a:endParaRPr lang="en-ID" sz="1600" dirty="0">
              <a:latin typeface=""/>
            </a:endParaRPr>
          </a:p>
          <a:p>
            <a:endParaRPr lang="en-US" sz="1600" dirty="0">
              <a:latin typeface=""/>
            </a:endParaRPr>
          </a:p>
          <a:p>
            <a:r>
              <a:rPr lang="en-US" sz="1600" dirty="0" err="1">
                <a:latin typeface=""/>
              </a:rPr>
              <a:t>Tahap</a:t>
            </a:r>
            <a:r>
              <a:rPr lang="en-US" sz="1600" dirty="0">
                <a:latin typeface=""/>
              </a:rPr>
              <a:t> </a:t>
            </a:r>
            <a:r>
              <a:rPr lang="en-US" sz="1600" dirty="0" err="1">
                <a:latin typeface=""/>
              </a:rPr>
              <a:t>pengembangan</a:t>
            </a:r>
            <a:r>
              <a:rPr lang="en-US" sz="1600" dirty="0">
                <a:latin typeface=""/>
              </a:rPr>
              <a:t> WEB CPIN</a:t>
            </a:r>
            <a:endParaRPr lang="en-ID" sz="1600" dirty="0">
              <a:latin typeface=""/>
            </a:endParaRPr>
          </a:p>
          <a:p>
            <a:endParaRPr lang="en-US" sz="1600" dirty="0">
              <a:latin typeface=""/>
            </a:endParaRPr>
          </a:p>
          <a:p>
            <a:r>
              <a:rPr lang="en-US" sz="1600" dirty="0" err="1">
                <a:latin typeface=""/>
              </a:rPr>
              <a:t>Tahap</a:t>
            </a:r>
            <a:r>
              <a:rPr lang="en-US" sz="1600" dirty="0">
                <a:latin typeface=""/>
              </a:rPr>
              <a:t> </a:t>
            </a:r>
            <a:r>
              <a:rPr lang="en-US" sz="1600" dirty="0" err="1">
                <a:latin typeface=""/>
              </a:rPr>
              <a:t>pengembangan</a:t>
            </a:r>
            <a:r>
              <a:rPr lang="en-US" sz="1600" dirty="0">
                <a:latin typeface=""/>
              </a:rPr>
              <a:t> </a:t>
            </a:r>
            <a:r>
              <a:rPr lang="en-US" sz="1600" dirty="0" err="1">
                <a:latin typeface=""/>
              </a:rPr>
              <a:t>fungsi</a:t>
            </a:r>
            <a:r>
              <a:rPr lang="en-US" sz="1600" dirty="0">
                <a:latin typeface=""/>
              </a:rPr>
              <a:t> </a:t>
            </a:r>
            <a:r>
              <a:rPr lang="en-US" sz="1600" i="1" dirty="0">
                <a:latin typeface=""/>
              </a:rPr>
              <a:t>Learning </a:t>
            </a:r>
            <a:r>
              <a:rPr lang="en-US" sz="1600" i="1" dirty="0" err="1">
                <a:latin typeface=""/>
              </a:rPr>
              <a:t>Maching</a:t>
            </a:r>
            <a:endParaRPr lang="en-US" sz="1600" dirty="0">
              <a:latin typeface=""/>
            </a:endParaRPr>
          </a:p>
          <a:p>
            <a:endParaRPr lang="en-US" sz="1600" dirty="0">
              <a:latin typeface=""/>
            </a:endParaRPr>
          </a:p>
          <a:p>
            <a:r>
              <a:rPr lang="en-US" sz="1600" dirty="0" err="1">
                <a:latin typeface=""/>
              </a:rPr>
              <a:t>Tahap</a:t>
            </a:r>
            <a:r>
              <a:rPr lang="en-US" sz="1600" dirty="0">
                <a:latin typeface=""/>
              </a:rPr>
              <a:t> </a:t>
            </a:r>
            <a:r>
              <a:rPr lang="en-US" sz="1600" dirty="0" err="1">
                <a:latin typeface=""/>
              </a:rPr>
              <a:t>Pengembangan</a:t>
            </a:r>
            <a:r>
              <a:rPr lang="en-US" sz="1600" dirty="0">
                <a:latin typeface=""/>
              </a:rPr>
              <a:t> </a:t>
            </a:r>
            <a:r>
              <a:rPr lang="en-US" sz="1600" dirty="0" err="1">
                <a:latin typeface=""/>
              </a:rPr>
              <a:t>fungsi</a:t>
            </a:r>
            <a:r>
              <a:rPr lang="en-US" sz="1600" dirty="0">
                <a:latin typeface=""/>
              </a:rPr>
              <a:t> </a:t>
            </a:r>
            <a:r>
              <a:rPr lang="en-US" sz="1600" i="1" dirty="0">
                <a:latin typeface=""/>
              </a:rPr>
              <a:t>statistic</a:t>
            </a:r>
          </a:p>
          <a:p>
            <a:endParaRPr lang="en-US" sz="1600" dirty="0">
              <a:latin typeface=""/>
            </a:endParaRPr>
          </a:p>
          <a:p>
            <a:r>
              <a:rPr lang="en-US" sz="1600" dirty="0" err="1">
                <a:latin typeface=""/>
              </a:rPr>
              <a:t>Tahap</a:t>
            </a:r>
            <a:r>
              <a:rPr lang="en-US" sz="1600" dirty="0">
                <a:latin typeface=""/>
              </a:rPr>
              <a:t> </a:t>
            </a:r>
            <a:r>
              <a:rPr lang="en-US" sz="1600" dirty="0" err="1">
                <a:latin typeface=""/>
              </a:rPr>
              <a:t>Pengembangan</a:t>
            </a:r>
            <a:r>
              <a:rPr lang="en-US" sz="1600" dirty="0">
                <a:latin typeface=""/>
              </a:rPr>
              <a:t> </a:t>
            </a:r>
            <a:r>
              <a:rPr lang="en-US" sz="1600" i="1" dirty="0">
                <a:latin typeface=""/>
              </a:rPr>
              <a:t>presentation layer</a:t>
            </a:r>
          </a:p>
          <a:p>
            <a:endParaRPr lang="en-US" sz="1600" dirty="0">
              <a:latin typeface=""/>
            </a:endParaRPr>
          </a:p>
          <a:p>
            <a:r>
              <a:rPr lang="en-US" sz="1600" i="1" dirty="0">
                <a:latin typeface=""/>
              </a:rPr>
              <a:t>Transfer knowledge</a:t>
            </a:r>
            <a:endParaRPr lang="en-ID" sz="1600" i="1" dirty="0">
              <a:latin typeface=""/>
            </a:endParaRPr>
          </a:p>
        </p:txBody>
      </p:sp>
      <p:pic>
        <p:nvPicPr>
          <p:cNvPr id="59" name="Grafik 58" descr="Pusat Sasaran dengan isian solid">
            <a:extLst>
              <a:ext uri="{FF2B5EF4-FFF2-40B4-BE49-F238E27FC236}">
                <a16:creationId xmlns:a16="http://schemas.microsoft.com/office/drawing/2014/main" id="{F424E3B7-2A8E-2537-9556-B4283BAD9D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5614" y="5680679"/>
            <a:ext cx="340715" cy="340715"/>
          </a:xfrm>
          <a:prstGeom prst="rect">
            <a:avLst/>
          </a:prstGeom>
        </p:spPr>
      </p:pic>
      <p:grpSp>
        <p:nvGrpSpPr>
          <p:cNvPr id="78" name="Group 77">
            <a:extLst>
              <a:ext uri="{FF2B5EF4-FFF2-40B4-BE49-F238E27FC236}">
                <a16:creationId xmlns:a16="http://schemas.microsoft.com/office/drawing/2014/main" id="{91A555D1-CDDB-9DFA-8C9B-20C85E7BAFB2}"/>
              </a:ext>
            </a:extLst>
          </p:cNvPr>
          <p:cNvGrpSpPr/>
          <p:nvPr/>
        </p:nvGrpSpPr>
        <p:grpSpPr>
          <a:xfrm>
            <a:off x="7160677" y="2698928"/>
            <a:ext cx="431272" cy="431272"/>
            <a:chOff x="7184896" y="4247744"/>
            <a:chExt cx="431272" cy="431272"/>
          </a:xfrm>
        </p:grpSpPr>
        <p:sp>
          <p:nvSpPr>
            <p:cNvPr id="79" name="Teardrop 21">
              <a:extLst>
                <a:ext uri="{FF2B5EF4-FFF2-40B4-BE49-F238E27FC236}">
                  <a16:creationId xmlns:a16="http://schemas.microsoft.com/office/drawing/2014/main" id="{477F45E4-3C77-45FD-EEBD-7B193ECF466F}"/>
                </a:ext>
              </a:extLst>
            </p:cNvPr>
            <p:cNvSpPr/>
            <p:nvPr/>
          </p:nvSpPr>
          <p:spPr>
            <a:xfrm rot="13500000">
              <a:off x="7184896" y="4247744"/>
              <a:ext cx="431272" cy="431272"/>
            </a:xfrm>
            <a:prstGeom prst="teardrop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7AD92698-B317-2B8C-4DCE-6B00D6E581C8}"/>
                </a:ext>
              </a:extLst>
            </p:cNvPr>
            <p:cNvSpPr/>
            <p:nvPr/>
          </p:nvSpPr>
          <p:spPr>
            <a:xfrm>
              <a:off x="7239309" y="4298453"/>
              <a:ext cx="329786" cy="3297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E0777C69-18D5-A3DF-C04A-453BCFCEFDCE}"/>
              </a:ext>
            </a:extLst>
          </p:cNvPr>
          <p:cNvGrpSpPr/>
          <p:nvPr/>
        </p:nvGrpSpPr>
        <p:grpSpPr>
          <a:xfrm>
            <a:off x="6602878" y="2828610"/>
            <a:ext cx="363123" cy="190240"/>
            <a:chOff x="6679031" y="4754542"/>
            <a:chExt cx="363123" cy="190240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D33F532E-8F8C-D544-1A9E-31BEE894EBE4}"/>
                </a:ext>
              </a:extLst>
            </p:cNvPr>
            <p:cNvGrpSpPr/>
            <p:nvPr/>
          </p:nvGrpSpPr>
          <p:grpSpPr>
            <a:xfrm>
              <a:off x="6679031" y="4754542"/>
              <a:ext cx="190240" cy="190240"/>
              <a:chOff x="6751150" y="5907864"/>
              <a:chExt cx="190240" cy="190240"/>
            </a:xfrm>
          </p:grpSpPr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BD6CF4E3-99A9-E652-FA10-BDE5855E9FCE}"/>
                  </a:ext>
                </a:extLst>
              </p:cNvPr>
              <p:cNvSpPr/>
              <p:nvPr/>
            </p:nvSpPr>
            <p:spPr>
              <a:xfrm>
                <a:off x="6751150" y="5907864"/>
                <a:ext cx="190240" cy="19024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4C9D58E2-6089-F67C-335B-735144644BA8}"/>
                  </a:ext>
                </a:extLst>
              </p:cNvPr>
              <p:cNvSpPr/>
              <p:nvPr/>
            </p:nvSpPr>
            <p:spPr>
              <a:xfrm>
                <a:off x="6794009" y="5950722"/>
                <a:ext cx="104524" cy="104524"/>
              </a:xfrm>
              <a:prstGeom prst="ellipse">
                <a:avLst/>
              </a:prstGeom>
              <a:solidFill>
                <a:srgbClr val="FFC000"/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cxnSp>
          <p:nvCxnSpPr>
            <p:cNvPr id="83" name="Konektor Lurus 76">
              <a:extLst>
                <a:ext uri="{FF2B5EF4-FFF2-40B4-BE49-F238E27FC236}">
                  <a16:creationId xmlns:a16="http://schemas.microsoft.com/office/drawing/2014/main" id="{7293F9A1-5DC6-CC16-0B03-B9BDCD98B5FB}"/>
                </a:ext>
              </a:extLst>
            </p:cNvPr>
            <p:cNvCxnSpPr>
              <a:cxnSpLocks/>
            </p:cNvCxnSpPr>
            <p:nvPr/>
          </p:nvCxnSpPr>
          <p:spPr>
            <a:xfrm>
              <a:off x="6895430" y="4849662"/>
              <a:ext cx="146724" cy="1"/>
            </a:xfrm>
            <a:prstGeom prst="line">
              <a:avLst/>
            </a:prstGeom>
            <a:ln w="22225" cap="rnd">
              <a:solidFill>
                <a:schemeClr val="bg2">
                  <a:lumMod val="50000"/>
                </a:schemeClr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014E0201-E85D-3A2B-9D02-E556C55B7BFE}"/>
              </a:ext>
            </a:extLst>
          </p:cNvPr>
          <p:cNvGrpSpPr/>
          <p:nvPr/>
        </p:nvGrpSpPr>
        <p:grpSpPr>
          <a:xfrm>
            <a:off x="6588792" y="3346862"/>
            <a:ext cx="363123" cy="190240"/>
            <a:chOff x="6679031" y="4754542"/>
            <a:chExt cx="363123" cy="190240"/>
          </a:xfrm>
        </p:grpSpPr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1E17CC88-FF99-08C9-5486-6E5E789421D0}"/>
                </a:ext>
              </a:extLst>
            </p:cNvPr>
            <p:cNvGrpSpPr/>
            <p:nvPr/>
          </p:nvGrpSpPr>
          <p:grpSpPr>
            <a:xfrm>
              <a:off x="6679031" y="4754542"/>
              <a:ext cx="190240" cy="190240"/>
              <a:chOff x="6751150" y="5907864"/>
              <a:chExt cx="190240" cy="190240"/>
            </a:xfrm>
          </p:grpSpPr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B42D8B41-7218-0265-A0A3-75F8094154E2}"/>
                  </a:ext>
                </a:extLst>
              </p:cNvPr>
              <p:cNvSpPr/>
              <p:nvPr/>
            </p:nvSpPr>
            <p:spPr>
              <a:xfrm>
                <a:off x="6751150" y="5907864"/>
                <a:ext cx="190240" cy="19024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FA335BA6-65E0-A272-A13B-1E3D27F5585B}"/>
                  </a:ext>
                </a:extLst>
              </p:cNvPr>
              <p:cNvSpPr/>
              <p:nvPr/>
            </p:nvSpPr>
            <p:spPr>
              <a:xfrm>
                <a:off x="6794009" y="5950722"/>
                <a:ext cx="104524" cy="104524"/>
              </a:xfrm>
              <a:prstGeom prst="ellipse">
                <a:avLst/>
              </a:prstGeom>
              <a:solidFill>
                <a:srgbClr val="FFC000"/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cxnSp>
          <p:nvCxnSpPr>
            <p:cNvPr id="88" name="Konektor Lurus 76">
              <a:extLst>
                <a:ext uri="{FF2B5EF4-FFF2-40B4-BE49-F238E27FC236}">
                  <a16:creationId xmlns:a16="http://schemas.microsoft.com/office/drawing/2014/main" id="{1DFCBF57-7018-1821-2108-C9A879364E83}"/>
                </a:ext>
              </a:extLst>
            </p:cNvPr>
            <p:cNvCxnSpPr>
              <a:cxnSpLocks/>
            </p:cNvCxnSpPr>
            <p:nvPr/>
          </p:nvCxnSpPr>
          <p:spPr>
            <a:xfrm>
              <a:off x="6895430" y="4849662"/>
              <a:ext cx="146724" cy="1"/>
            </a:xfrm>
            <a:prstGeom prst="line">
              <a:avLst/>
            </a:prstGeom>
            <a:ln w="22225" cap="rnd">
              <a:solidFill>
                <a:schemeClr val="bg2">
                  <a:lumMod val="50000"/>
                </a:schemeClr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FE9A972-E898-106F-C518-BA6B2141CFB1}"/>
              </a:ext>
            </a:extLst>
          </p:cNvPr>
          <p:cNvGrpSpPr/>
          <p:nvPr/>
        </p:nvGrpSpPr>
        <p:grpSpPr>
          <a:xfrm>
            <a:off x="7155086" y="3226380"/>
            <a:ext cx="431272" cy="431272"/>
            <a:chOff x="7184896" y="4247744"/>
            <a:chExt cx="431272" cy="431272"/>
          </a:xfrm>
        </p:grpSpPr>
        <p:sp>
          <p:nvSpPr>
            <p:cNvPr id="92" name="Teardrop 21">
              <a:extLst>
                <a:ext uri="{FF2B5EF4-FFF2-40B4-BE49-F238E27FC236}">
                  <a16:creationId xmlns:a16="http://schemas.microsoft.com/office/drawing/2014/main" id="{F9A42E2F-0690-CC1C-0965-AACD101EE2ED}"/>
                </a:ext>
              </a:extLst>
            </p:cNvPr>
            <p:cNvSpPr/>
            <p:nvPr/>
          </p:nvSpPr>
          <p:spPr>
            <a:xfrm rot="13500000">
              <a:off x="7184896" y="4247744"/>
              <a:ext cx="431272" cy="431272"/>
            </a:xfrm>
            <a:prstGeom prst="teardrop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7FD44594-67E1-EDC3-E7AC-38D04343B5A3}"/>
                </a:ext>
              </a:extLst>
            </p:cNvPr>
            <p:cNvSpPr/>
            <p:nvPr/>
          </p:nvSpPr>
          <p:spPr>
            <a:xfrm>
              <a:off x="7239309" y="4298453"/>
              <a:ext cx="329786" cy="3297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1CEE340A-A788-F246-747B-2DFF0D9ED405}"/>
              </a:ext>
            </a:extLst>
          </p:cNvPr>
          <p:cNvGrpSpPr/>
          <p:nvPr/>
        </p:nvGrpSpPr>
        <p:grpSpPr>
          <a:xfrm>
            <a:off x="6595836" y="4445483"/>
            <a:ext cx="363123" cy="190240"/>
            <a:chOff x="6679031" y="4754542"/>
            <a:chExt cx="363123" cy="190240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ABA17846-E9CB-1771-E73D-66CB47F2374F}"/>
                </a:ext>
              </a:extLst>
            </p:cNvPr>
            <p:cNvGrpSpPr/>
            <p:nvPr/>
          </p:nvGrpSpPr>
          <p:grpSpPr>
            <a:xfrm>
              <a:off x="6679031" y="4754542"/>
              <a:ext cx="190240" cy="190240"/>
              <a:chOff x="6751150" y="5907864"/>
              <a:chExt cx="190240" cy="190240"/>
            </a:xfrm>
          </p:grpSpPr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164907D1-580F-EEB3-191E-49C14304AF88}"/>
                  </a:ext>
                </a:extLst>
              </p:cNvPr>
              <p:cNvSpPr/>
              <p:nvPr/>
            </p:nvSpPr>
            <p:spPr>
              <a:xfrm>
                <a:off x="6751150" y="5907864"/>
                <a:ext cx="190240" cy="19024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A3442BA7-B7C5-34CD-D640-E1ECDDCB36C3}"/>
                  </a:ext>
                </a:extLst>
              </p:cNvPr>
              <p:cNvSpPr/>
              <p:nvPr/>
            </p:nvSpPr>
            <p:spPr>
              <a:xfrm>
                <a:off x="6794009" y="5950722"/>
                <a:ext cx="104524" cy="104524"/>
              </a:xfrm>
              <a:prstGeom prst="ellipse">
                <a:avLst/>
              </a:prstGeom>
              <a:solidFill>
                <a:srgbClr val="FFC000"/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cxnSp>
          <p:nvCxnSpPr>
            <p:cNvPr id="96" name="Konektor Lurus 76">
              <a:extLst>
                <a:ext uri="{FF2B5EF4-FFF2-40B4-BE49-F238E27FC236}">
                  <a16:creationId xmlns:a16="http://schemas.microsoft.com/office/drawing/2014/main" id="{18724873-92F4-1009-7027-E634F32C464E}"/>
                </a:ext>
              </a:extLst>
            </p:cNvPr>
            <p:cNvCxnSpPr>
              <a:cxnSpLocks/>
            </p:cNvCxnSpPr>
            <p:nvPr/>
          </p:nvCxnSpPr>
          <p:spPr>
            <a:xfrm>
              <a:off x="6895430" y="4849662"/>
              <a:ext cx="146724" cy="1"/>
            </a:xfrm>
            <a:prstGeom prst="line">
              <a:avLst/>
            </a:prstGeom>
            <a:ln w="22225" cap="rnd">
              <a:solidFill>
                <a:schemeClr val="bg2">
                  <a:lumMod val="50000"/>
                </a:schemeClr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69476FFE-419E-B194-9E58-C74C8720CE11}"/>
              </a:ext>
            </a:extLst>
          </p:cNvPr>
          <p:cNvGrpSpPr/>
          <p:nvPr/>
        </p:nvGrpSpPr>
        <p:grpSpPr>
          <a:xfrm>
            <a:off x="7166673" y="3734286"/>
            <a:ext cx="431272" cy="431272"/>
            <a:chOff x="7184896" y="4247744"/>
            <a:chExt cx="431272" cy="431272"/>
          </a:xfrm>
        </p:grpSpPr>
        <p:sp>
          <p:nvSpPr>
            <p:cNvPr id="100" name="Teardrop 21">
              <a:extLst>
                <a:ext uri="{FF2B5EF4-FFF2-40B4-BE49-F238E27FC236}">
                  <a16:creationId xmlns:a16="http://schemas.microsoft.com/office/drawing/2014/main" id="{C5D49F9A-40D9-4456-9B22-A3AF86AB89D3}"/>
                </a:ext>
              </a:extLst>
            </p:cNvPr>
            <p:cNvSpPr/>
            <p:nvPr/>
          </p:nvSpPr>
          <p:spPr>
            <a:xfrm rot="13500000">
              <a:off x="7184896" y="4247744"/>
              <a:ext cx="431272" cy="431272"/>
            </a:xfrm>
            <a:prstGeom prst="teardrop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880DA958-1855-F310-D2E8-DBC446366248}"/>
                </a:ext>
              </a:extLst>
            </p:cNvPr>
            <p:cNvSpPr/>
            <p:nvPr/>
          </p:nvSpPr>
          <p:spPr>
            <a:xfrm>
              <a:off x="7239309" y="4298453"/>
              <a:ext cx="329786" cy="3297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01AF34BB-6600-F8C3-054C-3F740DBAB35C}"/>
              </a:ext>
            </a:extLst>
          </p:cNvPr>
          <p:cNvGrpSpPr/>
          <p:nvPr/>
        </p:nvGrpSpPr>
        <p:grpSpPr>
          <a:xfrm>
            <a:off x="7153521" y="4325002"/>
            <a:ext cx="431272" cy="431272"/>
            <a:chOff x="7184896" y="4247744"/>
            <a:chExt cx="431272" cy="431272"/>
          </a:xfrm>
        </p:grpSpPr>
        <p:sp>
          <p:nvSpPr>
            <p:cNvPr id="103" name="Teardrop 21">
              <a:extLst>
                <a:ext uri="{FF2B5EF4-FFF2-40B4-BE49-F238E27FC236}">
                  <a16:creationId xmlns:a16="http://schemas.microsoft.com/office/drawing/2014/main" id="{B95C4E2C-C4A8-2AA1-9636-049DFA218542}"/>
                </a:ext>
              </a:extLst>
            </p:cNvPr>
            <p:cNvSpPr/>
            <p:nvPr/>
          </p:nvSpPr>
          <p:spPr>
            <a:xfrm rot="13500000">
              <a:off x="7184896" y="4247744"/>
              <a:ext cx="431272" cy="431272"/>
            </a:xfrm>
            <a:prstGeom prst="teardrop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A8961122-B0B4-5762-9E94-3663C61963BD}"/>
                </a:ext>
              </a:extLst>
            </p:cNvPr>
            <p:cNvSpPr/>
            <p:nvPr/>
          </p:nvSpPr>
          <p:spPr>
            <a:xfrm>
              <a:off x="7239309" y="4298453"/>
              <a:ext cx="329786" cy="3297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44869C9A-42F5-8337-9327-A18FFD8F7B1A}"/>
              </a:ext>
            </a:extLst>
          </p:cNvPr>
          <p:cNvGrpSpPr/>
          <p:nvPr/>
        </p:nvGrpSpPr>
        <p:grpSpPr>
          <a:xfrm>
            <a:off x="6588792" y="3848613"/>
            <a:ext cx="363123" cy="190240"/>
            <a:chOff x="6679031" y="4754542"/>
            <a:chExt cx="363123" cy="190240"/>
          </a:xfrm>
        </p:grpSpPr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63D0A6AD-2A6E-F998-8CEC-D9C972C193FF}"/>
                </a:ext>
              </a:extLst>
            </p:cNvPr>
            <p:cNvGrpSpPr/>
            <p:nvPr/>
          </p:nvGrpSpPr>
          <p:grpSpPr>
            <a:xfrm>
              <a:off x="6679031" y="4754542"/>
              <a:ext cx="190240" cy="190240"/>
              <a:chOff x="6751150" y="5907864"/>
              <a:chExt cx="190240" cy="190240"/>
            </a:xfrm>
          </p:grpSpPr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CCD5ACFE-5537-76CC-8DB8-176D79193554}"/>
                  </a:ext>
                </a:extLst>
              </p:cNvPr>
              <p:cNvSpPr/>
              <p:nvPr/>
            </p:nvSpPr>
            <p:spPr>
              <a:xfrm>
                <a:off x="6751150" y="5907864"/>
                <a:ext cx="190240" cy="19024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191A4FF6-3CB8-8D03-2152-3EFCFBE272FF}"/>
                  </a:ext>
                </a:extLst>
              </p:cNvPr>
              <p:cNvSpPr/>
              <p:nvPr/>
            </p:nvSpPr>
            <p:spPr>
              <a:xfrm>
                <a:off x="6794009" y="5950722"/>
                <a:ext cx="104524" cy="104524"/>
              </a:xfrm>
              <a:prstGeom prst="ellipse">
                <a:avLst/>
              </a:prstGeom>
              <a:solidFill>
                <a:srgbClr val="FFC000"/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cxnSp>
          <p:nvCxnSpPr>
            <p:cNvPr id="107" name="Konektor Lurus 76">
              <a:extLst>
                <a:ext uri="{FF2B5EF4-FFF2-40B4-BE49-F238E27FC236}">
                  <a16:creationId xmlns:a16="http://schemas.microsoft.com/office/drawing/2014/main" id="{EEBBB905-2222-1A35-3895-648B71775410}"/>
                </a:ext>
              </a:extLst>
            </p:cNvPr>
            <p:cNvCxnSpPr>
              <a:cxnSpLocks/>
            </p:cNvCxnSpPr>
            <p:nvPr/>
          </p:nvCxnSpPr>
          <p:spPr>
            <a:xfrm>
              <a:off x="6895430" y="4849662"/>
              <a:ext cx="146724" cy="1"/>
            </a:xfrm>
            <a:prstGeom prst="line">
              <a:avLst/>
            </a:prstGeom>
            <a:ln w="22225" cap="rnd">
              <a:solidFill>
                <a:schemeClr val="bg2">
                  <a:lumMod val="50000"/>
                </a:schemeClr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0" name="Kotak Teks 117">
            <a:extLst>
              <a:ext uri="{FF2B5EF4-FFF2-40B4-BE49-F238E27FC236}">
                <a16:creationId xmlns:a16="http://schemas.microsoft.com/office/drawing/2014/main" id="{5BB10AB0-6394-47DA-B55C-58BAE4D8E99C}"/>
              </a:ext>
            </a:extLst>
          </p:cNvPr>
          <p:cNvSpPr txBox="1"/>
          <p:nvPr/>
        </p:nvSpPr>
        <p:spPr>
          <a:xfrm>
            <a:off x="7185335" y="2767596"/>
            <a:ext cx="366080" cy="286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01</a:t>
            </a:r>
          </a:p>
        </p:txBody>
      </p: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BBB1A78-A92A-3D9D-EA37-A26D78F3C185}"/>
              </a:ext>
            </a:extLst>
          </p:cNvPr>
          <p:cNvGrpSpPr/>
          <p:nvPr/>
        </p:nvGrpSpPr>
        <p:grpSpPr>
          <a:xfrm>
            <a:off x="7148858" y="4845594"/>
            <a:ext cx="431272" cy="431272"/>
            <a:chOff x="7184896" y="4247744"/>
            <a:chExt cx="431272" cy="431272"/>
          </a:xfrm>
        </p:grpSpPr>
        <p:sp>
          <p:nvSpPr>
            <p:cNvPr id="112" name="Teardrop 21">
              <a:extLst>
                <a:ext uri="{FF2B5EF4-FFF2-40B4-BE49-F238E27FC236}">
                  <a16:creationId xmlns:a16="http://schemas.microsoft.com/office/drawing/2014/main" id="{D7A9EEC8-51B5-FFA1-CE62-62787591411D}"/>
                </a:ext>
              </a:extLst>
            </p:cNvPr>
            <p:cNvSpPr/>
            <p:nvPr/>
          </p:nvSpPr>
          <p:spPr>
            <a:xfrm rot="13500000">
              <a:off x="7184896" y="4247744"/>
              <a:ext cx="431272" cy="431272"/>
            </a:xfrm>
            <a:prstGeom prst="teardrop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76604A27-C0E2-A9BB-7623-9CD8025324F8}"/>
                </a:ext>
              </a:extLst>
            </p:cNvPr>
            <p:cNvSpPr/>
            <p:nvPr/>
          </p:nvSpPr>
          <p:spPr>
            <a:xfrm>
              <a:off x="7239309" y="4298453"/>
              <a:ext cx="329786" cy="3297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9C47BF02-A2DD-A2DD-4D9C-B1137D111924}"/>
              </a:ext>
            </a:extLst>
          </p:cNvPr>
          <p:cNvGrpSpPr/>
          <p:nvPr/>
        </p:nvGrpSpPr>
        <p:grpSpPr>
          <a:xfrm>
            <a:off x="6605488" y="4954275"/>
            <a:ext cx="363123" cy="190240"/>
            <a:chOff x="6679031" y="4754542"/>
            <a:chExt cx="363123" cy="190240"/>
          </a:xfrm>
        </p:grpSpPr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23327A8D-6028-CC9E-C429-AE5C4C49165F}"/>
                </a:ext>
              </a:extLst>
            </p:cNvPr>
            <p:cNvGrpSpPr/>
            <p:nvPr/>
          </p:nvGrpSpPr>
          <p:grpSpPr>
            <a:xfrm>
              <a:off x="6679031" y="4754542"/>
              <a:ext cx="190240" cy="190240"/>
              <a:chOff x="6751150" y="5907864"/>
              <a:chExt cx="190240" cy="190240"/>
            </a:xfrm>
          </p:grpSpPr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488F559F-7D35-39F7-C9AF-D023B9DCB85D}"/>
                  </a:ext>
                </a:extLst>
              </p:cNvPr>
              <p:cNvSpPr/>
              <p:nvPr/>
            </p:nvSpPr>
            <p:spPr>
              <a:xfrm>
                <a:off x="6751150" y="5907864"/>
                <a:ext cx="190240" cy="19024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  <p:sp>
            <p:nvSpPr>
              <p:cNvPr id="147" name="Oval 146">
                <a:extLst>
                  <a:ext uri="{FF2B5EF4-FFF2-40B4-BE49-F238E27FC236}">
                    <a16:creationId xmlns:a16="http://schemas.microsoft.com/office/drawing/2014/main" id="{39767FEF-0160-18CA-F4F4-AC31C31A83C2}"/>
                  </a:ext>
                </a:extLst>
              </p:cNvPr>
              <p:cNvSpPr/>
              <p:nvPr/>
            </p:nvSpPr>
            <p:spPr>
              <a:xfrm>
                <a:off x="6794009" y="5950722"/>
                <a:ext cx="104524" cy="104524"/>
              </a:xfrm>
              <a:prstGeom prst="ellipse">
                <a:avLst/>
              </a:prstGeom>
              <a:solidFill>
                <a:srgbClr val="FFC000"/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cxnSp>
          <p:nvCxnSpPr>
            <p:cNvPr id="145" name="Konektor Lurus 76">
              <a:extLst>
                <a:ext uri="{FF2B5EF4-FFF2-40B4-BE49-F238E27FC236}">
                  <a16:creationId xmlns:a16="http://schemas.microsoft.com/office/drawing/2014/main" id="{FF6660A8-91A5-C3F2-72A2-3E7E84878DDA}"/>
                </a:ext>
              </a:extLst>
            </p:cNvPr>
            <p:cNvCxnSpPr>
              <a:cxnSpLocks/>
            </p:cNvCxnSpPr>
            <p:nvPr/>
          </p:nvCxnSpPr>
          <p:spPr>
            <a:xfrm>
              <a:off x="6895430" y="4849662"/>
              <a:ext cx="146724" cy="1"/>
            </a:xfrm>
            <a:prstGeom prst="line">
              <a:avLst/>
            </a:prstGeom>
            <a:ln w="22225" cap="rnd">
              <a:solidFill>
                <a:schemeClr val="bg2">
                  <a:lumMod val="50000"/>
                </a:schemeClr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5A95F0EE-BD7C-FC9C-63EF-B23135929838}"/>
              </a:ext>
            </a:extLst>
          </p:cNvPr>
          <p:cNvGrpSpPr/>
          <p:nvPr/>
        </p:nvGrpSpPr>
        <p:grpSpPr>
          <a:xfrm>
            <a:off x="7182151" y="5366186"/>
            <a:ext cx="431272" cy="431272"/>
            <a:chOff x="7184896" y="4247744"/>
            <a:chExt cx="431272" cy="431272"/>
          </a:xfrm>
        </p:grpSpPr>
        <p:sp>
          <p:nvSpPr>
            <p:cNvPr id="149" name="Teardrop 21">
              <a:extLst>
                <a:ext uri="{FF2B5EF4-FFF2-40B4-BE49-F238E27FC236}">
                  <a16:creationId xmlns:a16="http://schemas.microsoft.com/office/drawing/2014/main" id="{7E4577CB-9279-AE42-4AD6-2513BFA3A9FB}"/>
                </a:ext>
              </a:extLst>
            </p:cNvPr>
            <p:cNvSpPr/>
            <p:nvPr/>
          </p:nvSpPr>
          <p:spPr>
            <a:xfrm rot="13500000">
              <a:off x="7184896" y="4247744"/>
              <a:ext cx="431272" cy="431272"/>
            </a:xfrm>
            <a:prstGeom prst="teardrop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30C57160-607A-4AFC-31F9-1C5B7DD7B47C}"/>
                </a:ext>
              </a:extLst>
            </p:cNvPr>
            <p:cNvSpPr/>
            <p:nvPr/>
          </p:nvSpPr>
          <p:spPr>
            <a:xfrm>
              <a:off x="7239309" y="4298453"/>
              <a:ext cx="329786" cy="3297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9295401E-EA46-36F4-E63B-4B18A5276C0F}"/>
              </a:ext>
            </a:extLst>
          </p:cNvPr>
          <p:cNvGrpSpPr/>
          <p:nvPr/>
        </p:nvGrpSpPr>
        <p:grpSpPr>
          <a:xfrm>
            <a:off x="6612169" y="5456926"/>
            <a:ext cx="363123" cy="190240"/>
            <a:chOff x="6679031" y="4754542"/>
            <a:chExt cx="363123" cy="190240"/>
          </a:xfrm>
        </p:grpSpPr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B137E9AA-CF7B-2A06-8D02-7C271EE734DD}"/>
                </a:ext>
              </a:extLst>
            </p:cNvPr>
            <p:cNvGrpSpPr/>
            <p:nvPr/>
          </p:nvGrpSpPr>
          <p:grpSpPr>
            <a:xfrm>
              <a:off x="6679031" y="4754542"/>
              <a:ext cx="190240" cy="190240"/>
              <a:chOff x="6751150" y="5907864"/>
              <a:chExt cx="190240" cy="190240"/>
            </a:xfrm>
          </p:grpSpPr>
          <p:sp>
            <p:nvSpPr>
              <p:cNvPr id="154" name="Oval 153">
                <a:extLst>
                  <a:ext uri="{FF2B5EF4-FFF2-40B4-BE49-F238E27FC236}">
                    <a16:creationId xmlns:a16="http://schemas.microsoft.com/office/drawing/2014/main" id="{0BE1A24C-5F5C-6131-C9B9-0FABB14F13B7}"/>
                  </a:ext>
                </a:extLst>
              </p:cNvPr>
              <p:cNvSpPr/>
              <p:nvPr/>
            </p:nvSpPr>
            <p:spPr>
              <a:xfrm>
                <a:off x="6751150" y="5907864"/>
                <a:ext cx="190240" cy="19024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  <p:sp>
            <p:nvSpPr>
              <p:cNvPr id="155" name="Oval 154">
                <a:extLst>
                  <a:ext uri="{FF2B5EF4-FFF2-40B4-BE49-F238E27FC236}">
                    <a16:creationId xmlns:a16="http://schemas.microsoft.com/office/drawing/2014/main" id="{8F5DCA85-CEA4-D10F-77C7-80C62E1EF1AD}"/>
                  </a:ext>
                </a:extLst>
              </p:cNvPr>
              <p:cNvSpPr/>
              <p:nvPr/>
            </p:nvSpPr>
            <p:spPr>
              <a:xfrm>
                <a:off x="6794009" y="5950722"/>
                <a:ext cx="104524" cy="104524"/>
              </a:xfrm>
              <a:prstGeom prst="ellipse">
                <a:avLst/>
              </a:prstGeom>
              <a:solidFill>
                <a:srgbClr val="FFC000"/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cxnSp>
          <p:nvCxnSpPr>
            <p:cNvPr id="153" name="Konektor Lurus 76">
              <a:extLst>
                <a:ext uri="{FF2B5EF4-FFF2-40B4-BE49-F238E27FC236}">
                  <a16:creationId xmlns:a16="http://schemas.microsoft.com/office/drawing/2014/main" id="{7DB03A9E-4270-D5C6-D0FD-2FC371B8BDED}"/>
                </a:ext>
              </a:extLst>
            </p:cNvPr>
            <p:cNvCxnSpPr>
              <a:cxnSpLocks/>
            </p:cNvCxnSpPr>
            <p:nvPr/>
          </p:nvCxnSpPr>
          <p:spPr>
            <a:xfrm>
              <a:off x="6895430" y="4849662"/>
              <a:ext cx="146724" cy="1"/>
            </a:xfrm>
            <a:prstGeom prst="line">
              <a:avLst/>
            </a:prstGeom>
            <a:ln w="22225" cap="rnd">
              <a:solidFill>
                <a:schemeClr val="bg2">
                  <a:lumMod val="50000"/>
                </a:schemeClr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" name="Kotak Teks 117">
            <a:extLst>
              <a:ext uri="{FF2B5EF4-FFF2-40B4-BE49-F238E27FC236}">
                <a16:creationId xmlns:a16="http://schemas.microsoft.com/office/drawing/2014/main" id="{E963DC46-A343-F554-801A-7A1D31F0F674}"/>
              </a:ext>
            </a:extLst>
          </p:cNvPr>
          <p:cNvSpPr txBox="1"/>
          <p:nvPr/>
        </p:nvSpPr>
        <p:spPr>
          <a:xfrm>
            <a:off x="7193273" y="328911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02</a:t>
            </a:r>
          </a:p>
        </p:txBody>
      </p:sp>
      <p:sp>
        <p:nvSpPr>
          <p:cNvPr id="157" name="Kotak Teks 117">
            <a:extLst>
              <a:ext uri="{FF2B5EF4-FFF2-40B4-BE49-F238E27FC236}">
                <a16:creationId xmlns:a16="http://schemas.microsoft.com/office/drawing/2014/main" id="{5FCEBB55-8231-B5C3-7BBC-653F5944B41A}"/>
              </a:ext>
            </a:extLst>
          </p:cNvPr>
          <p:cNvSpPr txBox="1"/>
          <p:nvPr/>
        </p:nvSpPr>
        <p:spPr>
          <a:xfrm>
            <a:off x="7203271" y="3796956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03</a:t>
            </a:r>
          </a:p>
        </p:txBody>
      </p:sp>
      <p:sp>
        <p:nvSpPr>
          <p:cNvPr id="158" name="Kotak Teks 117">
            <a:extLst>
              <a:ext uri="{FF2B5EF4-FFF2-40B4-BE49-F238E27FC236}">
                <a16:creationId xmlns:a16="http://schemas.microsoft.com/office/drawing/2014/main" id="{6BB2C4B4-F90A-D235-29BB-8C11CFBDA03D}"/>
              </a:ext>
            </a:extLst>
          </p:cNvPr>
          <p:cNvSpPr txBox="1"/>
          <p:nvPr/>
        </p:nvSpPr>
        <p:spPr>
          <a:xfrm>
            <a:off x="7177381" y="4387287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04</a:t>
            </a:r>
          </a:p>
        </p:txBody>
      </p:sp>
      <p:sp>
        <p:nvSpPr>
          <p:cNvPr id="159" name="Kotak Teks 117">
            <a:extLst>
              <a:ext uri="{FF2B5EF4-FFF2-40B4-BE49-F238E27FC236}">
                <a16:creationId xmlns:a16="http://schemas.microsoft.com/office/drawing/2014/main" id="{407C67D4-AB09-FD43-3A2F-72EAAE98E112}"/>
              </a:ext>
            </a:extLst>
          </p:cNvPr>
          <p:cNvSpPr txBox="1"/>
          <p:nvPr/>
        </p:nvSpPr>
        <p:spPr>
          <a:xfrm>
            <a:off x="7163125" y="49077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05</a:t>
            </a:r>
          </a:p>
        </p:txBody>
      </p:sp>
      <p:sp>
        <p:nvSpPr>
          <p:cNvPr id="160" name="Kotak Teks 117">
            <a:extLst>
              <a:ext uri="{FF2B5EF4-FFF2-40B4-BE49-F238E27FC236}">
                <a16:creationId xmlns:a16="http://schemas.microsoft.com/office/drawing/2014/main" id="{5558E165-6826-D02E-99FE-CC37360B22B3}"/>
              </a:ext>
            </a:extLst>
          </p:cNvPr>
          <p:cNvSpPr txBox="1"/>
          <p:nvPr/>
        </p:nvSpPr>
        <p:spPr>
          <a:xfrm>
            <a:off x="7197844" y="5427396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06</a:t>
            </a:r>
          </a:p>
        </p:txBody>
      </p:sp>
    </p:spTree>
    <p:extLst>
      <p:ext uri="{BB962C8B-B14F-4D97-AF65-F5344CB8AC3E}">
        <p14:creationId xmlns:p14="http://schemas.microsoft.com/office/powerpoint/2010/main" val="1928158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975A7A9-EF77-E6BC-6A4B-355596C7E7A8}"/>
              </a:ext>
            </a:extLst>
          </p:cNvPr>
          <p:cNvGrpSpPr/>
          <p:nvPr/>
        </p:nvGrpSpPr>
        <p:grpSpPr>
          <a:xfrm>
            <a:off x="1543050" y="1751618"/>
            <a:ext cx="9105900" cy="2985432"/>
            <a:chOff x="1443034" y="1403530"/>
            <a:chExt cx="9105900" cy="2985432"/>
          </a:xfrm>
        </p:grpSpPr>
        <p:sp>
          <p:nvSpPr>
            <p:cNvPr id="2" name="Kotak Teks 3">
              <a:extLst>
                <a:ext uri="{FF2B5EF4-FFF2-40B4-BE49-F238E27FC236}">
                  <a16:creationId xmlns:a16="http://schemas.microsoft.com/office/drawing/2014/main" id="{D404C617-6C6A-F77F-1846-D9734EB7E4A0}"/>
                </a:ext>
              </a:extLst>
            </p:cNvPr>
            <p:cNvSpPr txBox="1"/>
            <p:nvPr/>
          </p:nvSpPr>
          <p:spPr>
            <a:xfrm>
              <a:off x="2928934" y="1403530"/>
              <a:ext cx="61341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>
                  <a:solidFill>
                    <a:schemeClr val="bg2">
                      <a:lumMod val="25000"/>
                    </a:schemeClr>
                  </a:solidFill>
                  <a:latin typeface="Roboto Black" panose="02000000000000000000" pitchFamily="2" charset="0"/>
                  <a:ea typeface="Roboto Black" panose="02000000000000000000" pitchFamily="2" charset="0"/>
                </a:rPr>
                <a:t>INISIATIF STRATEGIS</a:t>
              </a:r>
              <a:endParaRPr lang="en-ID" sz="4400" dirty="0">
                <a:solidFill>
                  <a:schemeClr val="bg2">
                    <a:lumMod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endParaRPr>
            </a:p>
          </p:txBody>
        </p:sp>
        <p:sp>
          <p:nvSpPr>
            <p:cNvPr id="3" name="Kotak Teks 3">
              <a:extLst>
                <a:ext uri="{FF2B5EF4-FFF2-40B4-BE49-F238E27FC236}">
                  <a16:creationId xmlns:a16="http://schemas.microsoft.com/office/drawing/2014/main" id="{8FC57302-ECA6-260F-DF23-A643D611EC62}"/>
                </a:ext>
              </a:extLst>
            </p:cNvPr>
            <p:cNvSpPr txBox="1"/>
            <p:nvPr/>
          </p:nvSpPr>
          <p:spPr>
            <a:xfrm>
              <a:off x="1443034" y="2172971"/>
              <a:ext cx="9105900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800">
                  <a:solidFill>
                    <a:srgbClr val="0070C0"/>
                  </a:solidFill>
                  <a:latin typeface="Roboto Black" panose="02000000000000000000" pitchFamily="2" charset="0"/>
                  <a:ea typeface="Roboto Black" panose="02000000000000000000" pitchFamily="2" charset="0"/>
                </a:rPr>
                <a:t>#16</a:t>
              </a:r>
              <a:endParaRPr lang="en-ID" sz="13800" dirty="0">
                <a:solidFill>
                  <a:srgbClr val="0070C0"/>
                </a:solidFill>
                <a:latin typeface="Roboto Black" panose="02000000000000000000" pitchFamily="2" charset="0"/>
                <a:ea typeface="Roboto Black" panose="02000000000000000000" pitchFamily="2" charset="0"/>
              </a:endParaRPr>
            </a:p>
          </p:txBody>
        </p:sp>
        <p:sp>
          <p:nvSpPr>
            <p:cNvPr id="5" name="Kotak Teks 3">
              <a:extLst>
                <a:ext uri="{FF2B5EF4-FFF2-40B4-BE49-F238E27FC236}">
                  <a16:creationId xmlns:a16="http://schemas.microsoft.com/office/drawing/2014/main" id="{EA05B3E4-B905-55B4-FC07-D522E440CC8B}"/>
                </a:ext>
              </a:extLst>
            </p:cNvPr>
            <p:cNvSpPr txBox="1"/>
            <p:nvPr/>
          </p:nvSpPr>
          <p:spPr>
            <a:xfrm>
              <a:off x="3414709" y="3927297"/>
              <a:ext cx="51625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solidFill>
                    <a:srgbClr val="0070C0"/>
                  </a:solidFill>
                  <a:latin typeface="Roboto Black" panose="02000000000000000000" pitchFamily="2" charset="0"/>
                  <a:ea typeface="Roboto Black" panose="02000000000000000000" pitchFamily="2" charset="0"/>
                </a:rPr>
                <a:t>Platform Pembayaran Pemerintah</a:t>
              </a:r>
              <a:endParaRPr lang="en-ID" sz="2400" dirty="0">
                <a:solidFill>
                  <a:srgbClr val="0070C0"/>
                </a:solidFill>
                <a:latin typeface="Roboto Black" panose="02000000000000000000" pitchFamily="2" charset="0"/>
                <a:ea typeface="Roboto Black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7880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C06249E-2E40-4EAE-8225-E3A561FB464A}"/>
              </a:ext>
            </a:extLst>
          </p:cNvPr>
          <p:cNvCxnSpPr>
            <a:cxnSpLocks/>
            <a:stCxn id="12" idx="1"/>
            <a:endCxn id="147" idx="0"/>
          </p:cNvCxnSpPr>
          <p:nvPr/>
        </p:nvCxnSpPr>
        <p:spPr>
          <a:xfrm>
            <a:off x="5868578" y="3266278"/>
            <a:ext cx="2085" cy="1042325"/>
          </a:xfrm>
          <a:prstGeom prst="line">
            <a:avLst/>
          </a:prstGeom>
          <a:ln w="57150">
            <a:solidFill>
              <a:schemeClr val="tx2">
                <a:lumMod val="40000"/>
                <a:lumOff val="60000"/>
              </a:schemeClr>
            </a:solidFill>
            <a:headEnd type="diamond" w="med" len="med"/>
            <a:tailEnd type="diamond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EEE05359-ADA1-493E-B30A-5C0CB20E09BC}"/>
              </a:ext>
            </a:extLst>
          </p:cNvPr>
          <p:cNvCxnSpPr>
            <a:cxnSpLocks/>
            <a:stCxn id="12" idx="1"/>
          </p:cNvCxnSpPr>
          <p:nvPr/>
        </p:nvCxnSpPr>
        <p:spPr>
          <a:xfrm>
            <a:off x="5868578" y="3266278"/>
            <a:ext cx="3491732" cy="1142847"/>
          </a:xfrm>
          <a:prstGeom prst="line">
            <a:avLst/>
          </a:prstGeom>
          <a:ln w="57150">
            <a:solidFill>
              <a:schemeClr val="tx2">
                <a:lumMod val="40000"/>
                <a:lumOff val="60000"/>
              </a:schemeClr>
            </a:solidFill>
            <a:headEnd type="diamond" w="med" len="med"/>
            <a:tailEnd type="diamond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529D678-762A-48A2-96F4-00DB0016F19A}"/>
              </a:ext>
            </a:extLst>
          </p:cNvPr>
          <p:cNvCxnSpPr>
            <a:cxnSpLocks/>
            <a:stCxn id="12" idx="1"/>
          </p:cNvCxnSpPr>
          <p:nvPr/>
        </p:nvCxnSpPr>
        <p:spPr>
          <a:xfrm flipH="1">
            <a:off x="2389239" y="3266278"/>
            <a:ext cx="3479339" cy="1142847"/>
          </a:xfrm>
          <a:prstGeom prst="line">
            <a:avLst/>
          </a:prstGeom>
          <a:ln w="57150">
            <a:solidFill>
              <a:schemeClr val="tx2">
                <a:lumMod val="40000"/>
                <a:lumOff val="60000"/>
              </a:schemeClr>
            </a:solidFill>
            <a:headEnd type="diamond" w="med" len="med"/>
            <a:tailEnd type="diamond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0D105BDB-50AB-4DA7-88A4-CD9C108B43A2}"/>
              </a:ext>
            </a:extLst>
          </p:cNvPr>
          <p:cNvCxnSpPr>
            <a:cxnSpLocks/>
          </p:cNvCxnSpPr>
          <p:nvPr/>
        </p:nvCxnSpPr>
        <p:spPr>
          <a:xfrm>
            <a:off x="7066917" y="4846049"/>
            <a:ext cx="928332" cy="6773"/>
          </a:xfrm>
          <a:prstGeom prst="line">
            <a:avLst/>
          </a:prstGeom>
          <a:ln w="57150">
            <a:solidFill>
              <a:schemeClr val="tx2">
                <a:lumMod val="40000"/>
                <a:lumOff val="60000"/>
              </a:schemeClr>
            </a:solidFill>
            <a:headEnd type="diamond" w="med" len="med"/>
            <a:tailEnd type="diamond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2792F714-C44C-4673-995F-0D384690B163}"/>
              </a:ext>
            </a:extLst>
          </p:cNvPr>
          <p:cNvCxnSpPr>
            <a:cxnSpLocks/>
            <a:endCxn id="147" idx="1"/>
          </p:cNvCxnSpPr>
          <p:nvPr/>
        </p:nvCxnSpPr>
        <p:spPr>
          <a:xfrm>
            <a:off x="3743451" y="4870790"/>
            <a:ext cx="928332" cy="6773"/>
          </a:xfrm>
          <a:prstGeom prst="line">
            <a:avLst/>
          </a:prstGeom>
          <a:ln w="57150">
            <a:solidFill>
              <a:schemeClr val="tx2">
                <a:lumMod val="40000"/>
                <a:lumOff val="60000"/>
              </a:schemeClr>
            </a:solidFill>
            <a:headEnd type="diamond" w="med" len="med"/>
            <a:tailEnd type="diamond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ectangle: Diagonal Corners Rounded 11">
            <a:extLst>
              <a:ext uri="{FF2B5EF4-FFF2-40B4-BE49-F238E27FC236}">
                <a16:creationId xmlns:a16="http://schemas.microsoft.com/office/drawing/2014/main" id="{9E314BFD-B293-4CC0-9DA6-B4D401FCDF0C}"/>
              </a:ext>
            </a:extLst>
          </p:cNvPr>
          <p:cNvSpPr/>
          <p:nvPr/>
        </p:nvSpPr>
        <p:spPr>
          <a:xfrm>
            <a:off x="4121058" y="2036918"/>
            <a:ext cx="3495039" cy="1229360"/>
          </a:xfrm>
          <a:prstGeom prst="round2Diag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7" name="Gambar 6">
            <a:extLst>
              <a:ext uri="{FF2B5EF4-FFF2-40B4-BE49-F238E27FC236}">
                <a16:creationId xmlns:a16="http://schemas.microsoft.com/office/drawing/2014/main" id="{31863F11-F724-EA30-8026-45119CF009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059" y="133125"/>
            <a:ext cx="2839186" cy="527278"/>
          </a:xfrm>
          <a:prstGeom prst="rect">
            <a:avLst/>
          </a:prstGeom>
        </p:spPr>
      </p:pic>
      <p:grpSp>
        <p:nvGrpSpPr>
          <p:cNvPr id="9" name="Grup 8">
            <a:extLst>
              <a:ext uri="{FF2B5EF4-FFF2-40B4-BE49-F238E27FC236}">
                <a16:creationId xmlns:a16="http://schemas.microsoft.com/office/drawing/2014/main" id="{D23CC404-7C5C-0102-548E-247E89275E3A}"/>
              </a:ext>
            </a:extLst>
          </p:cNvPr>
          <p:cNvGrpSpPr/>
          <p:nvPr/>
        </p:nvGrpSpPr>
        <p:grpSpPr>
          <a:xfrm flipH="1">
            <a:off x="0" y="5430861"/>
            <a:ext cx="2500581" cy="1865387"/>
            <a:chOff x="9691418" y="5430861"/>
            <a:chExt cx="2500581" cy="1865387"/>
          </a:xfrm>
        </p:grpSpPr>
        <p:sp>
          <p:nvSpPr>
            <p:cNvPr id="5" name="Bentuk Bebas: Bentuk 4">
              <a:extLst>
                <a:ext uri="{FF2B5EF4-FFF2-40B4-BE49-F238E27FC236}">
                  <a16:creationId xmlns:a16="http://schemas.microsoft.com/office/drawing/2014/main" id="{B0089662-FF81-6CE6-41B5-C37BC649C45A}"/>
                </a:ext>
              </a:extLst>
            </p:cNvPr>
            <p:cNvSpPr/>
            <p:nvPr/>
          </p:nvSpPr>
          <p:spPr>
            <a:xfrm>
              <a:off x="11446633" y="5430861"/>
              <a:ext cx="745366" cy="1433166"/>
            </a:xfrm>
            <a:custGeom>
              <a:avLst/>
              <a:gdLst>
                <a:gd name="connsiteX0" fmla="*/ 745366 w 745366"/>
                <a:gd name="connsiteY0" fmla="*/ 0 h 1433166"/>
                <a:gd name="connsiteX1" fmla="*/ 745366 w 745366"/>
                <a:gd name="connsiteY1" fmla="*/ 1433166 h 1433166"/>
                <a:gd name="connsiteX2" fmla="*/ 0 w 745366"/>
                <a:gd name="connsiteY2" fmla="*/ 1433166 h 1433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5366" h="1433166">
                  <a:moveTo>
                    <a:pt x="745366" y="0"/>
                  </a:moveTo>
                  <a:lnTo>
                    <a:pt x="745366" y="1433166"/>
                  </a:lnTo>
                  <a:lnTo>
                    <a:pt x="0" y="1433166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6" name="Bentuk Bebas: Bentuk 5">
              <a:extLst>
                <a:ext uri="{FF2B5EF4-FFF2-40B4-BE49-F238E27FC236}">
                  <a16:creationId xmlns:a16="http://schemas.microsoft.com/office/drawing/2014/main" id="{BD2FD09F-EA91-D21A-CB3B-10CF15F2E170}"/>
                </a:ext>
              </a:extLst>
            </p:cNvPr>
            <p:cNvSpPr/>
            <p:nvPr/>
          </p:nvSpPr>
          <p:spPr>
            <a:xfrm rot="2387982">
              <a:off x="10880299" y="5864990"/>
              <a:ext cx="805844" cy="1431258"/>
            </a:xfrm>
            <a:custGeom>
              <a:avLst/>
              <a:gdLst>
                <a:gd name="connsiteX0" fmla="*/ 523067 w 805844"/>
                <a:gd name="connsiteY0" fmla="*/ 0 h 1431258"/>
                <a:gd name="connsiteX1" fmla="*/ 805844 w 805844"/>
                <a:gd name="connsiteY1" fmla="*/ 759861 h 1431258"/>
                <a:gd name="connsiteX2" fmla="*/ 0 w 805844"/>
                <a:gd name="connsiteY2" fmla="*/ 1431258 h 1431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5844" h="1431258">
                  <a:moveTo>
                    <a:pt x="523067" y="0"/>
                  </a:moveTo>
                  <a:lnTo>
                    <a:pt x="805844" y="759861"/>
                  </a:lnTo>
                  <a:lnTo>
                    <a:pt x="0" y="1431258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8" name="Bentuk Bebas: Bentuk 7">
              <a:extLst>
                <a:ext uri="{FF2B5EF4-FFF2-40B4-BE49-F238E27FC236}">
                  <a16:creationId xmlns:a16="http://schemas.microsoft.com/office/drawing/2014/main" id="{A7EB167E-8D10-F03B-E60E-E22F57B0FA42}"/>
                </a:ext>
              </a:extLst>
            </p:cNvPr>
            <p:cNvSpPr/>
            <p:nvPr/>
          </p:nvSpPr>
          <p:spPr>
            <a:xfrm rot="3525995">
              <a:off x="10327903" y="5674043"/>
              <a:ext cx="699215" cy="1972186"/>
            </a:xfrm>
            <a:custGeom>
              <a:avLst/>
              <a:gdLst>
                <a:gd name="connsiteX0" fmla="*/ 478508 w 699215"/>
                <a:gd name="connsiteY0" fmla="*/ 0 h 1972186"/>
                <a:gd name="connsiteX1" fmla="*/ 699215 w 699215"/>
                <a:gd name="connsiteY1" fmla="*/ 819164 h 1972186"/>
                <a:gd name="connsiteX2" fmla="*/ 0 w 699215"/>
                <a:gd name="connsiteY2" fmla="*/ 1972186 h 1972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9215" h="1972186">
                  <a:moveTo>
                    <a:pt x="478508" y="0"/>
                  </a:moveTo>
                  <a:lnTo>
                    <a:pt x="699215" y="819164"/>
                  </a:lnTo>
                  <a:lnTo>
                    <a:pt x="0" y="1972186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</p:grpSp>
      <p:sp>
        <p:nvSpPr>
          <p:cNvPr id="96" name="Kotak Teks 3">
            <a:extLst>
              <a:ext uri="{FF2B5EF4-FFF2-40B4-BE49-F238E27FC236}">
                <a16:creationId xmlns:a16="http://schemas.microsoft.com/office/drawing/2014/main" id="{C936AB9A-1CEA-490C-8A2C-4BE6A2EA6997}"/>
              </a:ext>
            </a:extLst>
          </p:cNvPr>
          <p:cNvSpPr txBox="1"/>
          <p:nvPr/>
        </p:nvSpPr>
        <p:spPr>
          <a:xfrm>
            <a:off x="4485346" y="2139023"/>
            <a:ext cx="2857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>
                <a:solidFill>
                  <a:schemeClr val="bg2">
                    <a:lumMod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IS #16 </a:t>
            </a:r>
            <a:endParaRPr lang="en-ID" dirty="0">
              <a:solidFill>
                <a:schemeClr val="bg2">
                  <a:lumMod val="25000"/>
                </a:schemeClr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97" name="Kotak Teks 1">
            <a:extLst>
              <a:ext uri="{FF2B5EF4-FFF2-40B4-BE49-F238E27FC236}">
                <a16:creationId xmlns:a16="http://schemas.microsoft.com/office/drawing/2014/main" id="{FFA6AEDB-616F-49F6-ACFD-BAF2D48B90DC}"/>
              </a:ext>
            </a:extLst>
          </p:cNvPr>
          <p:cNvSpPr txBox="1"/>
          <p:nvPr/>
        </p:nvSpPr>
        <p:spPr>
          <a:xfrm>
            <a:off x="4288308" y="2473466"/>
            <a:ext cx="33769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Simplifikasi Pelaksanaan Anggaran Melalui Penggunaan Teknologi</a:t>
            </a:r>
            <a:r>
              <a:rPr lang="id-ID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Digital</a:t>
            </a:r>
            <a:endParaRPr lang="en-ID" sz="1400" dirty="0">
              <a:solidFill>
                <a:schemeClr val="bg2">
                  <a:lumMod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E40310C-D556-48F4-AE10-61823B8B1748}"/>
              </a:ext>
            </a:extLst>
          </p:cNvPr>
          <p:cNvSpPr/>
          <p:nvPr/>
        </p:nvSpPr>
        <p:spPr>
          <a:xfrm>
            <a:off x="1350943" y="4318764"/>
            <a:ext cx="2397760" cy="113791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1B1F8A1-B50E-476E-BAAA-C19B5342FE49}"/>
              </a:ext>
            </a:extLst>
          </p:cNvPr>
          <p:cNvSpPr/>
          <p:nvPr/>
        </p:nvSpPr>
        <p:spPr>
          <a:xfrm>
            <a:off x="1449771" y="4515721"/>
            <a:ext cx="710140" cy="7101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7" name="Rectangle: Rounded Corners 146">
            <a:extLst>
              <a:ext uri="{FF2B5EF4-FFF2-40B4-BE49-F238E27FC236}">
                <a16:creationId xmlns:a16="http://schemas.microsoft.com/office/drawing/2014/main" id="{F01E5911-8FC9-46CD-A4BC-6923A27A4AF6}"/>
              </a:ext>
            </a:extLst>
          </p:cNvPr>
          <p:cNvSpPr/>
          <p:nvPr/>
        </p:nvSpPr>
        <p:spPr>
          <a:xfrm>
            <a:off x="4671783" y="4308603"/>
            <a:ext cx="2397760" cy="113792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8" name="Rectangle: Rounded Corners 147">
            <a:extLst>
              <a:ext uri="{FF2B5EF4-FFF2-40B4-BE49-F238E27FC236}">
                <a16:creationId xmlns:a16="http://schemas.microsoft.com/office/drawing/2014/main" id="{1039BF36-E0C8-47B8-A2AE-D269D3949115}"/>
              </a:ext>
            </a:extLst>
          </p:cNvPr>
          <p:cNvSpPr/>
          <p:nvPr/>
        </p:nvSpPr>
        <p:spPr>
          <a:xfrm>
            <a:off x="4779352" y="4502703"/>
            <a:ext cx="710140" cy="7101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9" name="Rectangle: Rounded Corners 148">
            <a:extLst>
              <a:ext uri="{FF2B5EF4-FFF2-40B4-BE49-F238E27FC236}">
                <a16:creationId xmlns:a16="http://schemas.microsoft.com/office/drawing/2014/main" id="{14A7F3F6-6B12-4108-B0C3-7AA6AB58762D}"/>
              </a:ext>
            </a:extLst>
          </p:cNvPr>
          <p:cNvSpPr/>
          <p:nvPr/>
        </p:nvSpPr>
        <p:spPr>
          <a:xfrm>
            <a:off x="7992623" y="4318764"/>
            <a:ext cx="2397760" cy="113792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0" name="Rectangle: Rounded Corners 149">
            <a:extLst>
              <a:ext uri="{FF2B5EF4-FFF2-40B4-BE49-F238E27FC236}">
                <a16:creationId xmlns:a16="http://schemas.microsoft.com/office/drawing/2014/main" id="{B37BE8EA-D832-4B96-9E4E-3E12B43568F1}"/>
              </a:ext>
            </a:extLst>
          </p:cNvPr>
          <p:cNvSpPr/>
          <p:nvPr/>
        </p:nvSpPr>
        <p:spPr>
          <a:xfrm>
            <a:off x="8104383" y="4515720"/>
            <a:ext cx="710140" cy="7101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51" name="Picture 150">
            <a:extLst>
              <a:ext uri="{FF2B5EF4-FFF2-40B4-BE49-F238E27FC236}">
                <a16:creationId xmlns:a16="http://schemas.microsoft.com/office/drawing/2014/main" id="{DCA85A00-A0DE-424A-B019-B9CE979901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1270" y1="81944" x2="41270" y2="81944"/>
                        <a14:foregroundMark x1="65079" y1="84722" x2="65079" y2="8472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37315" y="4587288"/>
            <a:ext cx="525760" cy="600869"/>
          </a:xfrm>
          <a:prstGeom prst="rect">
            <a:avLst/>
          </a:prstGeom>
        </p:spPr>
      </p:pic>
      <p:pic>
        <p:nvPicPr>
          <p:cNvPr id="152" name="Picture 151">
            <a:extLst>
              <a:ext uri="{FF2B5EF4-FFF2-40B4-BE49-F238E27FC236}">
                <a16:creationId xmlns:a16="http://schemas.microsoft.com/office/drawing/2014/main" id="{65FB98EF-8ECB-4534-B260-A239CF3068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492" b="95016" l="6332" r="92795">
                        <a14:foregroundMark x1="6550" y1="27726" x2="10262" y2="42368"/>
                        <a14:foregroundMark x1="12227" y1="33645" x2="41485" y2="27414"/>
                        <a14:foregroundMark x1="17467" y1="26480" x2="29039" y2="27103"/>
                        <a14:foregroundMark x1="7860" y1="32087" x2="20524" y2="28037"/>
                        <a14:foregroundMark x1="20524" y1="28037" x2="20961" y2="28037"/>
                        <a14:foregroundMark x1="11790" y1="35514" x2="16812" y2="39875"/>
                        <a14:foregroundMark x1="18777" y1="45171" x2="24454" y2="52025"/>
                        <a14:foregroundMark x1="16812" y1="87227" x2="28821" y2="89097"/>
                        <a14:foregroundMark x1="28821" y1="89097" x2="29694" y2="88785"/>
                        <a14:foregroundMark x1="19432" y1="95016" x2="19432" y2="95016"/>
                        <a14:foregroundMark x1="93013" y1="61994" x2="93013" y2="64174"/>
                        <a14:foregroundMark x1="74236" y1="7477" x2="75764" y2="11526"/>
                        <a14:foregroundMark x1="77074" y1="2492" x2="78166" y2="3427"/>
                        <a14:backgroundMark x1="25983" y1="95639" x2="29694" y2="95327"/>
                        <a14:backgroundMark x1="22052" y1="97196" x2="23581" y2="96885"/>
                        <a14:backgroundMark x1="20742" y1="97508" x2="21179" y2="9750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35258" y="4652766"/>
            <a:ext cx="622149" cy="436048"/>
          </a:xfrm>
          <a:prstGeom prst="rect">
            <a:avLst/>
          </a:prstGeom>
        </p:spPr>
      </p:pic>
      <p:sp>
        <p:nvSpPr>
          <p:cNvPr id="153" name="Kotak Teks 3">
            <a:extLst>
              <a:ext uri="{FF2B5EF4-FFF2-40B4-BE49-F238E27FC236}">
                <a16:creationId xmlns:a16="http://schemas.microsoft.com/office/drawing/2014/main" id="{BEC1E510-3DBC-4FED-9B6A-34AC4486C8E0}"/>
              </a:ext>
            </a:extLst>
          </p:cNvPr>
          <p:cNvSpPr txBox="1"/>
          <p:nvPr/>
        </p:nvSpPr>
        <p:spPr>
          <a:xfrm>
            <a:off x="2313684" y="4652767"/>
            <a:ext cx="17321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D</a:t>
            </a:r>
            <a:r>
              <a:rPr lang="id-ID" sz="2000" dirty="0" err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igipay</a:t>
            </a:r>
            <a:endParaRPr lang="en-ID" sz="2000" dirty="0">
              <a:solidFill>
                <a:schemeClr val="bg1"/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154" name="Kotak Teks 3">
            <a:extLst>
              <a:ext uri="{FF2B5EF4-FFF2-40B4-BE49-F238E27FC236}">
                <a16:creationId xmlns:a16="http://schemas.microsoft.com/office/drawing/2014/main" id="{511B0963-F210-4C32-B76A-7745CEB00739}"/>
              </a:ext>
            </a:extLst>
          </p:cNvPr>
          <p:cNvSpPr txBox="1"/>
          <p:nvPr/>
        </p:nvSpPr>
        <p:spPr>
          <a:xfrm>
            <a:off x="8804758" y="4533780"/>
            <a:ext cx="1732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K</a:t>
            </a:r>
            <a:r>
              <a:rPr lang="id-ID" dirty="0" err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artu</a:t>
            </a:r>
            <a:r>
              <a:rPr lang="id-ID" dirty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 Kredit Pemerintah</a:t>
            </a:r>
            <a:endParaRPr lang="en-ID" dirty="0">
              <a:solidFill>
                <a:schemeClr val="bg1"/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155" name="Kotak Teks 3">
            <a:extLst>
              <a:ext uri="{FF2B5EF4-FFF2-40B4-BE49-F238E27FC236}">
                <a16:creationId xmlns:a16="http://schemas.microsoft.com/office/drawing/2014/main" id="{285B8B16-04F4-4FB4-855F-69EC6B604AE6}"/>
              </a:ext>
            </a:extLst>
          </p:cNvPr>
          <p:cNvSpPr txBox="1"/>
          <p:nvPr/>
        </p:nvSpPr>
        <p:spPr>
          <a:xfrm>
            <a:off x="5482532" y="4409125"/>
            <a:ext cx="17321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P</a:t>
            </a:r>
            <a:r>
              <a:rPr lang="id-ID" dirty="0" err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latform</a:t>
            </a:r>
            <a:r>
              <a:rPr lang="id-ID" dirty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 Pembayaran Pemerintah</a:t>
            </a:r>
            <a:endParaRPr lang="en-ID" dirty="0">
              <a:solidFill>
                <a:schemeClr val="bg1"/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162" name="Kotak Teks 1">
            <a:extLst>
              <a:ext uri="{FF2B5EF4-FFF2-40B4-BE49-F238E27FC236}">
                <a16:creationId xmlns:a16="http://schemas.microsoft.com/office/drawing/2014/main" id="{B52901B0-380F-4968-BF08-D3AA13E5CB17}"/>
              </a:ext>
            </a:extLst>
          </p:cNvPr>
          <p:cNvSpPr txBox="1"/>
          <p:nvPr/>
        </p:nvSpPr>
        <p:spPr>
          <a:xfrm>
            <a:off x="370241" y="614193"/>
            <a:ext cx="7515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Simplifikasi Pelaksanaan Anggaran Melalui Penggunaan Teknologi Digital  (Platform Pembayaran Pemerintah)</a:t>
            </a:r>
            <a:endParaRPr lang="en-ID" sz="1400" dirty="0">
              <a:solidFill>
                <a:schemeClr val="bg2">
                  <a:lumMod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163" name="Konektor Lurus 2">
            <a:extLst>
              <a:ext uri="{FF2B5EF4-FFF2-40B4-BE49-F238E27FC236}">
                <a16:creationId xmlns:a16="http://schemas.microsoft.com/office/drawing/2014/main" id="{05025C11-4AE2-49E1-9484-09C70F84A20B}"/>
              </a:ext>
            </a:extLst>
          </p:cNvPr>
          <p:cNvCxnSpPr>
            <a:cxnSpLocks/>
          </p:cNvCxnSpPr>
          <p:nvPr/>
        </p:nvCxnSpPr>
        <p:spPr>
          <a:xfrm>
            <a:off x="457817" y="1196407"/>
            <a:ext cx="715609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Kotak Teks 3">
            <a:extLst>
              <a:ext uri="{FF2B5EF4-FFF2-40B4-BE49-F238E27FC236}">
                <a16:creationId xmlns:a16="http://schemas.microsoft.com/office/drawing/2014/main" id="{8E0B38BB-CFF7-4FB6-A3A4-9349379F4756}"/>
              </a:ext>
            </a:extLst>
          </p:cNvPr>
          <p:cNvSpPr txBox="1"/>
          <p:nvPr/>
        </p:nvSpPr>
        <p:spPr>
          <a:xfrm>
            <a:off x="370240" y="289105"/>
            <a:ext cx="540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IS #1</a:t>
            </a:r>
            <a:r>
              <a:rPr lang="id-ID" dirty="0">
                <a:solidFill>
                  <a:schemeClr val="bg2">
                    <a:lumMod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6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 </a:t>
            </a:r>
            <a:r>
              <a:rPr lang="id-ID" dirty="0">
                <a:solidFill>
                  <a:schemeClr val="bg2">
                    <a:lumMod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PLATFORM PEMBAYARAN PEMERINTAH</a:t>
            </a:r>
            <a:endParaRPr lang="en-ID" dirty="0">
              <a:solidFill>
                <a:schemeClr val="bg2">
                  <a:lumMod val="25000"/>
                </a:schemeClr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CEB9F12E-3296-422D-961B-B5461A1D21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V="1">
            <a:off x="4856550" y="4564309"/>
            <a:ext cx="558200" cy="55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608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tak Teks 1">
            <a:extLst>
              <a:ext uri="{FF2B5EF4-FFF2-40B4-BE49-F238E27FC236}">
                <a16:creationId xmlns:a16="http://schemas.microsoft.com/office/drawing/2014/main" id="{EC492E7D-C615-2135-F4BA-22173DCD9C40}"/>
              </a:ext>
            </a:extLst>
          </p:cNvPr>
          <p:cNvSpPr txBox="1"/>
          <p:nvPr/>
        </p:nvSpPr>
        <p:spPr>
          <a:xfrm>
            <a:off x="370241" y="614193"/>
            <a:ext cx="7515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Simplifikasi Pelaksanaan Anggaran Melalui Penggunaan Teknologi Digital  (Platform Pembayaran Pemerintah)</a:t>
            </a:r>
            <a:endParaRPr lang="en-ID" sz="1400" dirty="0">
              <a:solidFill>
                <a:schemeClr val="bg2">
                  <a:lumMod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3" name="Konektor Lurus 2">
            <a:extLst>
              <a:ext uri="{FF2B5EF4-FFF2-40B4-BE49-F238E27FC236}">
                <a16:creationId xmlns:a16="http://schemas.microsoft.com/office/drawing/2014/main" id="{5941F360-6673-056A-0C7D-4CF6640319C3}"/>
              </a:ext>
            </a:extLst>
          </p:cNvPr>
          <p:cNvCxnSpPr>
            <a:cxnSpLocks/>
          </p:cNvCxnSpPr>
          <p:nvPr/>
        </p:nvCxnSpPr>
        <p:spPr>
          <a:xfrm>
            <a:off x="457817" y="1196407"/>
            <a:ext cx="715609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Kotak Teks 3">
            <a:extLst>
              <a:ext uri="{FF2B5EF4-FFF2-40B4-BE49-F238E27FC236}">
                <a16:creationId xmlns:a16="http://schemas.microsoft.com/office/drawing/2014/main" id="{D477A40C-4E19-73C4-C805-7685D6B420C6}"/>
              </a:ext>
            </a:extLst>
          </p:cNvPr>
          <p:cNvSpPr txBox="1"/>
          <p:nvPr/>
        </p:nvSpPr>
        <p:spPr>
          <a:xfrm>
            <a:off x="370240" y="289105"/>
            <a:ext cx="540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IS #1</a:t>
            </a:r>
            <a:r>
              <a:rPr lang="id-ID" dirty="0">
                <a:solidFill>
                  <a:schemeClr val="bg2">
                    <a:lumMod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6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 </a:t>
            </a:r>
            <a:r>
              <a:rPr lang="id-ID" dirty="0">
                <a:solidFill>
                  <a:schemeClr val="bg2">
                    <a:lumMod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PLATFORM PEMBAYARAN PEMERINTAH</a:t>
            </a:r>
            <a:endParaRPr lang="en-ID" dirty="0">
              <a:solidFill>
                <a:schemeClr val="bg2">
                  <a:lumMod val="25000"/>
                </a:schemeClr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pic>
        <p:nvPicPr>
          <p:cNvPr id="7" name="Gambar 6">
            <a:extLst>
              <a:ext uri="{FF2B5EF4-FFF2-40B4-BE49-F238E27FC236}">
                <a16:creationId xmlns:a16="http://schemas.microsoft.com/office/drawing/2014/main" id="{31863F11-F724-EA30-8026-45119CF009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059" y="133125"/>
            <a:ext cx="2839186" cy="527278"/>
          </a:xfrm>
          <a:prstGeom prst="rect">
            <a:avLst/>
          </a:prstGeom>
        </p:spPr>
      </p:pic>
      <p:grpSp>
        <p:nvGrpSpPr>
          <p:cNvPr id="9" name="Grup 8">
            <a:extLst>
              <a:ext uri="{FF2B5EF4-FFF2-40B4-BE49-F238E27FC236}">
                <a16:creationId xmlns:a16="http://schemas.microsoft.com/office/drawing/2014/main" id="{D23CC404-7C5C-0102-548E-247E89275E3A}"/>
              </a:ext>
            </a:extLst>
          </p:cNvPr>
          <p:cNvGrpSpPr/>
          <p:nvPr/>
        </p:nvGrpSpPr>
        <p:grpSpPr>
          <a:xfrm flipH="1">
            <a:off x="0" y="5430861"/>
            <a:ext cx="2500581" cy="1865387"/>
            <a:chOff x="9691418" y="5430861"/>
            <a:chExt cx="2500581" cy="1865387"/>
          </a:xfrm>
        </p:grpSpPr>
        <p:sp>
          <p:nvSpPr>
            <p:cNvPr id="5" name="Bentuk Bebas: Bentuk 4">
              <a:extLst>
                <a:ext uri="{FF2B5EF4-FFF2-40B4-BE49-F238E27FC236}">
                  <a16:creationId xmlns:a16="http://schemas.microsoft.com/office/drawing/2014/main" id="{B0089662-FF81-6CE6-41B5-C37BC649C45A}"/>
                </a:ext>
              </a:extLst>
            </p:cNvPr>
            <p:cNvSpPr/>
            <p:nvPr/>
          </p:nvSpPr>
          <p:spPr>
            <a:xfrm>
              <a:off x="11446633" y="5430861"/>
              <a:ext cx="745366" cy="1433166"/>
            </a:xfrm>
            <a:custGeom>
              <a:avLst/>
              <a:gdLst>
                <a:gd name="connsiteX0" fmla="*/ 745366 w 745366"/>
                <a:gd name="connsiteY0" fmla="*/ 0 h 1433166"/>
                <a:gd name="connsiteX1" fmla="*/ 745366 w 745366"/>
                <a:gd name="connsiteY1" fmla="*/ 1433166 h 1433166"/>
                <a:gd name="connsiteX2" fmla="*/ 0 w 745366"/>
                <a:gd name="connsiteY2" fmla="*/ 1433166 h 1433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5366" h="1433166">
                  <a:moveTo>
                    <a:pt x="745366" y="0"/>
                  </a:moveTo>
                  <a:lnTo>
                    <a:pt x="745366" y="1433166"/>
                  </a:lnTo>
                  <a:lnTo>
                    <a:pt x="0" y="1433166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6" name="Bentuk Bebas: Bentuk 5">
              <a:extLst>
                <a:ext uri="{FF2B5EF4-FFF2-40B4-BE49-F238E27FC236}">
                  <a16:creationId xmlns:a16="http://schemas.microsoft.com/office/drawing/2014/main" id="{BD2FD09F-EA91-D21A-CB3B-10CF15F2E170}"/>
                </a:ext>
              </a:extLst>
            </p:cNvPr>
            <p:cNvSpPr/>
            <p:nvPr/>
          </p:nvSpPr>
          <p:spPr>
            <a:xfrm rot="2387982">
              <a:off x="10880299" y="5864990"/>
              <a:ext cx="805844" cy="1431258"/>
            </a:xfrm>
            <a:custGeom>
              <a:avLst/>
              <a:gdLst>
                <a:gd name="connsiteX0" fmla="*/ 523067 w 805844"/>
                <a:gd name="connsiteY0" fmla="*/ 0 h 1431258"/>
                <a:gd name="connsiteX1" fmla="*/ 805844 w 805844"/>
                <a:gd name="connsiteY1" fmla="*/ 759861 h 1431258"/>
                <a:gd name="connsiteX2" fmla="*/ 0 w 805844"/>
                <a:gd name="connsiteY2" fmla="*/ 1431258 h 1431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5844" h="1431258">
                  <a:moveTo>
                    <a:pt x="523067" y="0"/>
                  </a:moveTo>
                  <a:lnTo>
                    <a:pt x="805844" y="759861"/>
                  </a:lnTo>
                  <a:lnTo>
                    <a:pt x="0" y="1431258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8" name="Bentuk Bebas: Bentuk 7">
              <a:extLst>
                <a:ext uri="{FF2B5EF4-FFF2-40B4-BE49-F238E27FC236}">
                  <a16:creationId xmlns:a16="http://schemas.microsoft.com/office/drawing/2014/main" id="{A7EB167E-8D10-F03B-E60E-E22F57B0FA42}"/>
                </a:ext>
              </a:extLst>
            </p:cNvPr>
            <p:cNvSpPr/>
            <p:nvPr/>
          </p:nvSpPr>
          <p:spPr>
            <a:xfrm rot="3525995">
              <a:off x="10327903" y="5674043"/>
              <a:ext cx="699215" cy="1972186"/>
            </a:xfrm>
            <a:custGeom>
              <a:avLst/>
              <a:gdLst>
                <a:gd name="connsiteX0" fmla="*/ 478508 w 699215"/>
                <a:gd name="connsiteY0" fmla="*/ 0 h 1972186"/>
                <a:gd name="connsiteX1" fmla="*/ 699215 w 699215"/>
                <a:gd name="connsiteY1" fmla="*/ 819164 h 1972186"/>
                <a:gd name="connsiteX2" fmla="*/ 0 w 699215"/>
                <a:gd name="connsiteY2" fmla="*/ 1972186 h 1972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9215" h="1972186">
                  <a:moveTo>
                    <a:pt x="478508" y="0"/>
                  </a:moveTo>
                  <a:lnTo>
                    <a:pt x="699215" y="819164"/>
                  </a:lnTo>
                  <a:lnTo>
                    <a:pt x="0" y="1972186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</p:grpSp>
      <p:sp>
        <p:nvSpPr>
          <p:cNvPr id="55" name="Content Placeholder 5">
            <a:extLst>
              <a:ext uri="{FF2B5EF4-FFF2-40B4-BE49-F238E27FC236}">
                <a16:creationId xmlns:a16="http://schemas.microsoft.com/office/drawing/2014/main" id="{4676EFA8-A04D-5E2E-8481-CC82B751DB0B}"/>
              </a:ext>
            </a:extLst>
          </p:cNvPr>
          <p:cNvSpPr txBox="1">
            <a:spLocks/>
          </p:cNvSpPr>
          <p:nvPr/>
        </p:nvSpPr>
        <p:spPr>
          <a:xfrm>
            <a:off x="1193237" y="4036252"/>
            <a:ext cx="3989480" cy="145144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Administrasi</a:t>
            </a:r>
            <a:r>
              <a:rPr lang="es-ES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s-ES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pelaksanaan</a:t>
            </a:r>
            <a:r>
              <a:rPr lang="es-ES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s-ES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anggaran</a:t>
            </a:r>
            <a:r>
              <a:rPr lang="es-ES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secara digital, </a:t>
            </a:r>
            <a:r>
              <a:rPr lang="es-ES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sehingga</a:t>
            </a:r>
            <a:r>
              <a:rPr lang="es-ES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s-ES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terjadi</a:t>
            </a:r>
            <a:r>
              <a:rPr lang="es-ES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s-ES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penurunan</a:t>
            </a:r>
            <a:r>
              <a:rPr lang="es-ES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s-ES" sz="1300" i="1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clerical </a:t>
            </a:r>
            <a:r>
              <a:rPr lang="es-ES" sz="1300" i="1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works</a:t>
            </a:r>
            <a:r>
              <a:rPr lang="es-ES" sz="1300" i="1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s-ES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pada K/L/</a:t>
            </a:r>
            <a:r>
              <a:rPr lang="es-ES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Satker</a:t>
            </a:r>
            <a:r>
              <a:rPr lang="es-ES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;</a:t>
            </a:r>
            <a:endParaRPr lang="id-ID" sz="1300" dirty="0">
              <a:solidFill>
                <a:schemeClr val="bg2">
                  <a:lumMod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R="0" lvl="0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Data pelaksanaan anggaran pada Kemenkeu lebih akurat dan detil sehingga data analytic dapat dijalankan oleh Kantor Pusat DJPb, KPPN, dan Kanwil DJPb;</a:t>
            </a:r>
            <a:endParaRPr lang="id-ID" sz="1300" dirty="0">
              <a:solidFill>
                <a:schemeClr val="bg2">
                  <a:lumMod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spcBef>
                <a:spcPts val="500"/>
              </a:spcBef>
              <a:defRPr/>
            </a:pP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Berkurangnya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norma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waktu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pemrosesan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belanja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negara</a:t>
            </a:r>
            <a:r>
              <a:rPr lang="id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;</a:t>
            </a:r>
            <a:endParaRPr lang="en-ID" sz="1300" dirty="0">
              <a:solidFill>
                <a:schemeClr val="bg2">
                  <a:lumMod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R="0" lvl="0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Kepastian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pembayaran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belanja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pemerintah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id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dan manajemen kas yang lebih baik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melalui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jadwal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pembayaran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;</a:t>
            </a:r>
            <a:endParaRPr lang="id-ID" sz="1300" dirty="0">
              <a:solidFill>
                <a:schemeClr val="bg2">
                  <a:lumMod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56" name="Grafik 55" descr="Pusat Sasaran dengan isian solid">
            <a:extLst>
              <a:ext uri="{FF2B5EF4-FFF2-40B4-BE49-F238E27FC236}">
                <a16:creationId xmlns:a16="http://schemas.microsoft.com/office/drawing/2014/main" id="{FBBE1B0B-5AA8-98AB-ADC1-AAB0544DC6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9392" y="4065586"/>
            <a:ext cx="316545" cy="340715"/>
          </a:xfrm>
          <a:prstGeom prst="rect">
            <a:avLst/>
          </a:prstGeom>
        </p:spPr>
      </p:pic>
      <p:pic>
        <p:nvPicPr>
          <p:cNvPr id="57" name="Grafik 56" descr="Pusat Sasaran dengan isian solid">
            <a:extLst>
              <a:ext uri="{FF2B5EF4-FFF2-40B4-BE49-F238E27FC236}">
                <a16:creationId xmlns:a16="http://schemas.microsoft.com/office/drawing/2014/main" id="{68B35EF6-36C8-958B-C322-82F87B8DDD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9392" y="4744939"/>
            <a:ext cx="316545" cy="340715"/>
          </a:xfrm>
          <a:prstGeom prst="rect">
            <a:avLst/>
          </a:prstGeom>
        </p:spPr>
      </p:pic>
      <p:sp>
        <p:nvSpPr>
          <p:cNvPr id="60" name="Persegi Panjang 59">
            <a:extLst>
              <a:ext uri="{FF2B5EF4-FFF2-40B4-BE49-F238E27FC236}">
                <a16:creationId xmlns:a16="http://schemas.microsoft.com/office/drawing/2014/main" id="{4C4ED14B-0263-59E7-E45A-8CDD72578B69}"/>
              </a:ext>
            </a:extLst>
          </p:cNvPr>
          <p:cNvSpPr/>
          <p:nvPr/>
        </p:nvSpPr>
        <p:spPr>
          <a:xfrm>
            <a:off x="490037" y="1662795"/>
            <a:ext cx="11146440" cy="422739"/>
          </a:xfrm>
          <a:prstGeom prst="rect">
            <a:avLst/>
          </a:prstGeom>
          <a:solidFill>
            <a:srgbClr val="FFC000"/>
          </a:solidFill>
          <a:ln w="50800" cap="rnd">
            <a:solidFill>
              <a:srgbClr val="FFC000"/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61" name="Persegi Panjang 60">
            <a:extLst>
              <a:ext uri="{FF2B5EF4-FFF2-40B4-BE49-F238E27FC236}">
                <a16:creationId xmlns:a16="http://schemas.microsoft.com/office/drawing/2014/main" id="{DEB8EDD9-8508-CEFB-7E64-EEB216DB7EDD}"/>
              </a:ext>
            </a:extLst>
          </p:cNvPr>
          <p:cNvSpPr/>
          <p:nvPr/>
        </p:nvSpPr>
        <p:spPr>
          <a:xfrm>
            <a:off x="5443882" y="1475458"/>
            <a:ext cx="1238751" cy="272064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rnd">
            <a:solidFill>
              <a:schemeClr val="bg1">
                <a:lumMod val="85000"/>
              </a:schemeClr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400" dirty="0">
                <a:solidFill>
                  <a:schemeClr val="bg2">
                    <a:lumMod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TUJUAN</a:t>
            </a:r>
          </a:p>
        </p:txBody>
      </p:sp>
      <p:sp>
        <p:nvSpPr>
          <p:cNvPr id="62" name="Content Placeholder 5">
            <a:extLst>
              <a:ext uri="{FF2B5EF4-FFF2-40B4-BE49-F238E27FC236}">
                <a16:creationId xmlns:a16="http://schemas.microsoft.com/office/drawing/2014/main" id="{B5D27512-A6F9-1C05-7E83-DC28A5F3F23C}"/>
              </a:ext>
            </a:extLst>
          </p:cNvPr>
          <p:cNvSpPr txBox="1">
            <a:spLocks/>
          </p:cNvSpPr>
          <p:nvPr/>
        </p:nvSpPr>
        <p:spPr>
          <a:xfrm>
            <a:off x="608024" y="1730974"/>
            <a:ext cx="11028453" cy="33805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Penyederhanaan proses bisnis pelaksanaan anggaran dengan penggunaan teknologi digital</a:t>
            </a:r>
          </a:p>
        </p:txBody>
      </p:sp>
      <p:sp>
        <p:nvSpPr>
          <p:cNvPr id="63" name="Kotak Teks 62">
            <a:extLst>
              <a:ext uri="{FF2B5EF4-FFF2-40B4-BE49-F238E27FC236}">
                <a16:creationId xmlns:a16="http://schemas.microsoft.com/office/drawing/2014/main" id="{7A1513D4-9118-9050-21C5-077022233A3D}"/>
              </a:ext>
            </a:extLst>
          </p:cNvPr>
          <p:cNvSpPr txBox="1"/>
          <p:nvPr/>
        </p:nvSpPr>
        <p:spPr>
          <a:xfrm>
            <a:off x="755821" y="3736661"/>
            <a:ext cx="126332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bg2">
                    <a:lumMod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OUTCOMES</a:t>
            </a:r>
            <a:endParaRPr lang="en-ID" sz="1500" dirty="0">
              <a:solidFill>
                <a:schemeClr val="bg2">
                  <a:lumMod val="25000"/>
                </a:schemeClr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grpSp>
        <p:nvGrpSpPr>
          <p:cNvPr id="14" name="Grup 13">
            <a:extLst>
              <a:ext uri="{FF2B5EF4-FFF2-40B4-BE49-F238E27FC236}">
                <a16:creationId xmlns:a16="http://schemas.microsoft.com/office/drawing/2014/main" id="{2AD7DAC8-8F17-FEDC-6063-5ADD578A60E5}"/>
              </a:ext>
            </a:extLst>
          </p:cNvPr>
          <p:cNvGrpSpPr/>
          <p:nvPr/>
        </p:nvGrpSpPr>
        <p:grpSpPr>
          <a:xfrm>
            <a:off x="394030" y="3779124"/>
            <a:ext cx="299674" cy="230303"/>
            <a:chOff x="6544628" y="2782701"/>
            <a:chExt cx="322556" cy="230303"/>
          </a:xfrm>
        </p:grpSpPr>
        <p:sp>
          <p:nvSpPr>
            <p:cNvPr id="68" name="Persegi Panjang 67">
              <a:extLst>
                <a:ext uri="{FF2B5EF4-FFF2-40B4-BE49-F238E27FC236}">
                  <a16:creationId xmlns:a16="http://schemas.microsoft.com/office/drawing/2014/main" id="{0CCB38F3-D722-C9D1-3E8C-4851185F6890}"/>
                </a:ext>
              </a:extLst>
            </p:cNvPr>
            <p:cNvSpPr/>
            <p:nvPr/>
          </p:nvSpPr>
          <p:spPr>
            <a:xfrm rot="18900000">
              <a:off x="6544628" y="2782701"/>
              <a:ext cx="218345" cy="218345"/>
            </a:xfrm>
            <a:prstGeom prst="rect">
              <a:avLst/>
            </a:prstGeom>
            <a:solidFill>
              <a:srgbClr val="0070C0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69" name="Persegi Panjang 68">
              <a:extLst>
                <a:ext uri="{FF2B5EF4-FFF2-40B4-BE49-F238E27FC236}">
                  <a16:creationId xmlns:a16="http://schemas.microsoft.com/office/drawing/2014/main" id="{6D6177C8-6CE5-5BB7-5A55-B01AB8C6C197}"/>
                </a:ext>
              </a:extLst>
            </p:cNvPr>
            <p:cNvSpPr/>
            <p:nvPr/>
          </p:nvSpPr>
          <p:spPr>
            <a:xfrm rot="18900000">
              <a:off x="6648839" y="2794659"/>
              <a:ext cx="218345" cy="218345"/>
            </a:xfrm>
            <a:prstGeom prst="rect">
              <a:avLst/>
            </a:prstGeom>
            <a:solidFill>
              <a:srgbClr val="FFC000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70" name="Content Placeholder 5">
            <a:extLst>
              <a:ext uri="{FF2B5EF4-FFF2-40B4-BE49-F238E27FC236}">
                <a16:creationId xmlns:a16="http://schemas.microsoft.com/office/drawing/2014/main" id="{2D091237-B9ED-84D8-E05B-71C36BCDD667}"/>
              </a:ext>
            </a:extLst>
          </p:cNvPr>
          <p:cNvSpPr txBox="1">
            <a:spLocks/>
          </p:cNvSpPr>
          <p:nvPr/>
        </p:nvSpPr>
        <p:spPr>
          <a:xfrm>
            <a:off x="807176" y="2545404"/>
            <a:ext cx="4394601" cy="13405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Regulasi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pelaksanaan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anggaran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secara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digital</a:t>
            </a:r>
            <a:endParaRPr lang="id-ID" sz="1300" dirty="0">
              <a:solidFill>
                <a:schemeClr val="bg2">
                  <a:lumMod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42900" marR="0" lvl="0" indent="-342900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sv-SE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Interkoneksi/integrasi antar sistem dalam pelaksanaan anggaran</a:t>
            </a:r>
            <a:endParaRPr lang="id-ID" sz="1300" dirty="0">
              <a:solidFill>
                <a:schemeClr val="bg2">
                  <a:lumMod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42900" marR="0" lvl="0" indent="-342900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Unit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pengelola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pelaksanaan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anggaran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yang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mengakomodasi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transaksi</a:t>
            </a:r>
            <a:r>
              <a:rPr lang="en-ID" sz="13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full </a:t>
            </a:r>
            <a:r>
              <a:rPr lang="en-ID" sz="13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elektronik</a:t>
            </a:r>
            <a:endParaRPr lang="id-ID" sz="1300" dirty="0">
              <a:solidFill>
                <a:schemeClr val="bg2">
                  <a:lumMod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3" name="Kotak Teks 72">
            <a:extLst>
              <a:ext uri="{FF2B5EF4-FFF2-40B4-BE49-F238E27FC236}">
                <a16:creationId xmlns:a16="http://schemas.microsoft.com/office/drawing/2014/main" id="{F0ADC8F5-C9A0-27F9-A284-F43BC6C42ABE}"/>
              </a:ext>
            </a:extLst>
          </p:cNvPr>
          <p:cNvSpPr txBox="1"/>
          <p:nvPr/>
        </p:nvSpPr>
        <p:spPr>
          <a:xfrm>
            <a:off x="750226" y="2276880"/>
            <a:ext cx="126332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bg2">
                    <a:lumMod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OUTPUT</a:t>
            </a:r>
            <a:endParaRPr lang="en-ID" sz="1500" dirty="0">
              <a:solidFill>
                <a:schemeClr val="bg2">
                  <a:lumMod val="25000"/>
                </a:schemeClr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grpSp>
        <p:nvGrpSpPr>
          <p:cNvPr id="74" name="Grup 73">
            <a:extLst>
              <a:ext uri="{FF2B5EF4-FFF2-40B4-BE49-F238E27FC236}">
                <a16:creationId xmlns:a16="http://schemas.microsoft.com/office/drawing/2014/main" id="{C5558376-5142-34D0-F6B1-3F91445D0999}"/>
              </a:ext>
            </a:extLst>
          </p:cNvPr>
          <p:cNvGrpSpPr/>
          <p:nvPr/>
        </p:nvGrpSpPr>
        <p:grpSpPr>
          <a:xfrm>
            <a:off x="388435" y="2319343"/>
            <a:ext cx="299674" cy="230303"/>
            <a:chOff x="6544628" y="2782701"/>
            <a:chExt cx="322556" cy="230303"/>
          </a:xfrm>
        </p:grpSpPr>
        <p:sp>
          <p:nvSpPr>
            <p:cNvPr id="75" name="Persegi Panjang 74">
              <a:extLst>
                <a:ext uri="{FF2B5EF4-FFF2-40B4-BE49-F238E27FC236}">
                  <a16:creationId xmlns:a16="http://schemas.microsoft.com/office/drawing/2014/main" id="{BB331F20-0B3A-3EC2-987E-5F2CC1201576}"/>
                </a:ext>
              </a:extLst>
            </p:cNvPr>
            <p:cNvSpPr/>
            <p:nvPr/>
          </p:nvSpPr>
          <p:spPr>
            <a:xfrm rot="18900000">
              <a:off x="6544628" y="2782701"/>
              <a:ext cx="218345" cy="218345"/>
            </a:xfrm>
            <a:prstGeom prst="rect">
              <a:avLst/>
            </a:prstGeom>
            <a:solidFill>
              <a:srgbClr val="0070C0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76" name="Persegi Panjang 75">
              <a:extLst>
                <a:ext uri="{FF2B5EF4-FFF2-40B4-BE49-F238E27FC236}">
                  <a16:creationId xmlns:a16="http://schemas.microsoft.com/office/drawing/2014/main" id="{3111CDE5-304D-9F21-BEC5-38D287F75B1D}"/>
                </a:ext>
              </a:extLst>
            </p:cNvPr>
            <p:cNvSpPr/>
            <p:nvPr/>
          </p:nvSpPr>
          <p:spPr>
            <a:xfrm rot="18900000">
              <a:off x="6648839" y="2794659"/>
              <a:ext cx="218345" cy="218345"/>
            </a:xfrm>
            <a:prstGeom prst="rect">
              <a:avLst/>
            </a:prstGeom>
            <a:solidFill>
              <a:srgbClr val="FFC000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111" name="Content Placeholder 5">
            <a:extLst>
              <a:ext uri="{FF2B5EF4-FFF2-40B4-BE49-F238E27FC236}">
                <a16:creationId xmlns:a16="http://schemas.microsoft.com/office/drawing/2014/main" id="{6DF7D826-025C-B7A8-D82C-FF817A41329A}"/>
              </a:ext>
            </a:extLst>
          </p:cNvPr>
          <p:cNvSpPr txBox="1">
            <a:spLocks/>
          </p:cNvSpPr>
          <p:nvPr/>
        </p:nvSpPr>
        <p:spPr>
          <a:xfrm>
            <a:off x="6015388" y="2759118"/>
            <a:ext cx="2742785" cy="67270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14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d-ID" sz="12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Perluasan </a:t>
            </a:r>
            <a:r>
              <a:rPr lang="id-ID" sz="12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Piloting</a:t>
            </a:r>
            <a:r>
              <a:rPr lang="id-ID" sz="12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PPP Tahap I (Gaji dan </a:t>
            </a:r>
            <a:r>
              <a:rPr lang="id-ID" sz="1200" i="1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Common</a:t>
            </a:r>
            <a:r>
              <a:rPr lang="id-ID" sz="1200" i="1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id-ID" sz="1200" i="1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Expenses</a:t>
            </a:r>
            <a:r>
              <a:rPr lang="id-ID" sz="12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)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12" name="Content Placeholder 5">
            <a:extLst>
              <a:ext uri="{FF2B5EF4-FFF2-40B4-BE49-F238E27FC236}">
                <a16:creationId xmlns:a16="http://schemas.microsoft.com/office/drawing/2014/main" id="{5E41747E-8253-47FD-8AD8-E23E510E07B8}"/>
              </a:ext>
            </a:extLst>
          </p:cNvPr>
          <p:cNvSpPr txBox="1">
            <a:spLocks/>
          </p:cNvSpPr>
          <p:nvPr/>
        </p:nvSpPr>
        <p:spPr>
          <a:xfrm>
            <a:off x="5998703" y="3338846"/>
            <a:ext cx="2969227" cy="67270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14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d-ID" sz="12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Persiapan dan Implementasi PPP Tahap II (Tunjangan Kinerja)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113" name="Konektor Lurus 112">
            <a:extLst>
              <a:ext uri="{FF2B5EF4-FFF2-40B4-BE49-F238E27FC236}">
                <a16:creationId xmlns:a16="http://schemas.microsoft.com/office/drawing/2014/main" id="{396B3FDF-BE3A-8BF7-0E27-37A75ED7589B}"/>
              </a:ext>
            </a:extLst>
          </p:cNvPr>
          <p:cNvCxnSpPr>
            <a:cxnSpLocks/>
          </p:cNvCxnSpPr>
          <p:nvPr/>
        </p:nvCxnSpPr>
        <p:spPr>
          <a:xfrm>
            <a:off x="5212194" y="2678669"/>
            <a:ext cx="18122" cy="3561358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Oval 113">
            <a:extLst>
              <a:ext uri="{FF2B5EF4-FFF2-40B4-BE49-F238E27FC236}">
                <a16:creationId xmlns:a16="http://schemas.microsoft.com/office/drawing/2014/main" id="{624A522D-B64E-780B-6503-3A0BB4A5DAE2}"/>
              </a:ext>
            </a:extLst>
          </p:cNvPr>
          <p:cNvSpPr/>
          <p:nvPr/>
        </p:nvSpPr>
        <p:spPr>
          <a:xfrm>
            <a:off x="5129558" y="2888506"/>
            <a:ext cx="190240" cy="19024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25A5A89C-C31F-B462-B812-4F3859855623}"/>
              </a:ext>
            </a:extLst>
          </p:cNvPr>
          <p:cNvSpPr/>
          <p:nvPr/>
        </p:nvSpPr>
        <p:spPr>
          <a:xfrm>
            <a:off x="5172416" y="2931365"/>
            <a:ext cx="104524" cy="104524"/>
          </a:xfrm>
          <a:prstGeom prst="ellipse">
            <a:avLst/>
          </a:prstGeom>
          <a:solidFill>
            <a:srgbClr val="FFC000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6" name="Teardrop 21">
            <a:extLst>
              <a:ext uri="{FF2B5EF4-FFF2-40B4-BE49-F238E27FC236}">
                <a16:creationId xmlns:a16="http://schemas.microsoft.com/office/drawing/2014/main" id="{DCFB3192-5253-3B30-56C9-DDC11B888EB7}"/>
              </a:ext>
            </a:extLst>
          </p:cNvPr>
          <p:cNvSpPr/>
          <p:nvPr/>
        </p:nvSpPr>
        <p:spPr>
          <a:xfrm rot="13500000">
            <a:off x="5564377" y="2767989"/>
            <a:ext cx="431272" cy="431272"/>
          </a:xfrm>
          <a:prstGeom prst="teardrop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E3301E7C-1A59-04F0-C840-B96EE7A03F4D}"/>
              </a:ext>
            </a:extLst>
          </p:cNvPr>
          <p:cNvSpPr/>
          <p:nvPr/>
        </p:nvSpPr>
        <p:spPr>
          <a:xfrm>
            <a:off x="5619984" y="2817735"/>
            <a:ext cx="329786" cy="3297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118" name="Kotak Teks 117">
            <a:extLst>
              <a:ext uri="{FF2B5EF4-FFF2-40B4-BE49-F238E27FC236}">
                <a16:creationId xmlns:a16="http://schemas.microsoft.com/office/drawing/2014/main" id="{9F127737-9E8D-3723-1DD1-96AA59C9BB73}"/>
              </a:ext>
            </a:extLst>
          </p:cNvPr>
          <p:cNvSpPr txBox="1"/>
          <p:nvPr/>
        </p:nvSpPr>
        <p:spPr>
          <a:xfrm>
            <a:off x="5598613" y="2831471"/>
            <a:ext cx="486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01</a:t>
            </a:r>
          </a:p>
        </p:txBody>
      </p:sp>
      <p:cxnSp>
        <p:nvCxnSpPr>
          <p:cNvPr id="119" name="Konektor Lurus 118">
            <a:extLst>
              <a:ext uri="{FF2B5EF4-FFF2-40B4-BE49-F238E27FC236}">
                <a16:creationId xmlns:a16="http://schemas.microsoft.com/office/drawing/2014/main" id="{8142C339-657F-7872-3AF5-7D01AB4429DF}"/>
              </a:ext>
            </a:extLst>
          </p:cNvPr>
          <p:cNvCxnSpPr>
            <a:cxnSpLocks/>
            <a:endCxn id="116" idx="7"/>
          </p:cNvCxnSpPr>
          <p:nvPr/>
        </p:nvCxnSpPr>
        <p:spPr>
          <a:xfrm>
            <a:off x="5328334" y="2983624"/>
            <a:ext cx="146724" cy="1"/>
          </a:xfrm>
          <a:prstGeom prst="line">
            <a:avLst/>
          </a:prstGeom>
          <a:ln w="22225" cap="rnd">
            <a:solidFill>
              <a:schemeClr val="bg2">
                <a:lumMod val="5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 119">
            <a:extLst>
              <a:ext uri="{FF2B5EF4-FFF2-40B4-BE49-F238E27FC236}">
                <a16:creationId xmlns:a16="http://schemas.microsoft.com/office/drawing/2014/main" id="{520DAFE9-569D-326B-B88C-5E82D3F3E6D1}"/>
              </a:ext>
            </a:extLst>
          </p:cNvPr>
          <p:cNvSpPr/>
          <p:nvPr/>
        </p:nvSpPr>
        <p:spPr>
          <a:xfrm>
            <a:off x="5129558" y="3527044"/>
            <a:ext cx="190240" cy="19024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B543A157-3012-348E-1E17-97277F377494}"/>
              </a:ext>
            </a:extLst>
          </p:cNvPr>
          <p:cNvSpPr/>
          <p:nvPr/>
        </p:nvSpPr>
        <p:spPr>
          <a:xfrm>
            <a:off x="5172416" y="3569903"/>
            <a:ext cx="104524" cy="104524"/>
          </a:xfrm>
          <a:prstGeom prst="ellipse">
            <a:avLst/>
          </a:prstGeom>
          <a:solidFill>
            <a:srgbClr val="FFC000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2" name="Teardrop 21">
            <a:extLst>
              <a:ext uri="{FF2B5EF4-FFF2-40B4-BE49-F238E27FC236}">
                <a16:creationId xmlns:a16="http://schemas.microsoft.com/office/drawing/2014/main" id="{447889D5-AE44-D8D2-36CE-8AFF89FBE8CB}"/>
              </a:ext>
            </a:extLst>
          </p:cNvPr>
          <p:cNvSpPr/>
          <p:nvPr/>
        </p:nvSpPr>
        <p:spPr>
          <a:xfrm rot="13500000">
            <a:off x="5564377" y="3406527"/>
            <a:ext cx="431272" cy="431272"/>
          </a:xfrm>
          <a:prstGeom prst="teardrop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EDBE13D4-9F63-25B5-E111-3C7F7D7597C5}"/>
              </a:ext>
            </a:extLst>
          </p:cNvPr>
          <p:cNvSpPr/>
          <p:nvPr/>
        </p:nvSpPr>
        <p:spPr>
          <a:xfrm>
            <a:off x="5619984" y="3456274"/>
            <a:ext cx="329786" cy="3297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124" name="Kotak Teks 123">
            <a:extLst>
              <a:ext uri="{FF2B5EF4-FFF2-40B4-BE49-F238E27FC236}">
                <a16:creationId xmlns:a16="http://schemas.microsoft.com/office/drawing/2014/main" id="{DA0624B6-134F-A008-35C7-6691877A8113}"/>
              </a:ext>
            </a:extLst>
          </p:cNvPr>
          <p:cNvSpPr txBox="1"/>
          <p:nvPr/>
        </p:nvSpPr>
        <p:spPr>
          <a:xfrm>
            <a:off x="5598612" y="3470009"/>
            <a:ext cx="5386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02</a:t>
            </a:r>
          </a:p>
        </p:txBody>
      </p:sp>
      <p:cxnSp>
        <p:nvCxnSpPr>
          <p:cNvPr id="125" name="Konektor Lurus 124">
            <a:extLst>
              <a:ext uri="{FF2B5EF4-FFF2-40B4-BE49-F238E27FC236}">
                <a16:creationId xmlns:a16="http://schemas.microsoft.com/office/drawing/2014/main" id="{6B446AB9-BFF2-41C8-C850-EFA19C58A15E}"/>
              </a:ext>
            </a:extLst>
          </p:cNvPr>
          <p:cNvCxnSpPr>
            <a:cxnSpLocks/>
            <a:endCxn id="122" idx="7"/>
          </p:cNvCxnSpPr>
          <p:nvPr/>
        </p:nvCxnSpPr>
        <p:spPr>
          <a:xfrm>
            <a:off x="5328334" y="3622162"/>
            <a:ext cx="146724" cy="1"/>
          </a:xfrm>
          <a:prstGeom prst="line">
            <a:avLst/>
          </a:prstGeom>
          <a:ln w="22225" cap="rnd">
            <a:solidFill>
              <a:schemeClr val="bg2">
                <a:lumMod val="5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Oval 125">
            <a:extLst>
              <a:ext uri="{FF2B5EF4-FFF2-40B4-BE49-F238E27FC236}">
                <a16:creationId xmlns:a16="http://schemas.microsoft.com/office/drawing/2014/main" id="{2101BE40-EB7C-62FB-6FBB-B213DB0C55DB}"/>
              </a:ext>
            </a:extLst>
          </p:cNvPr>
          <p:cNvSpPr/>
          <p:nvPr/>
        </p:nvSpPr>
        <p:spPr>
          <a:xfrm>
            <a:off x="5129558" y="4154316"/>
            <a:ext cx="190240" cy="19024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E604D8BB-94DB-0743-B411-2644D9F2D8F3}"/>
              </a:ext>
            </a:extLst>
          </p:cNvPr>
          <p:cNvSpPr/>
          <p:nvPr/>
        </p:nvSpPr>
        <p:spPr>
          <a:xfrm>
            <a:off x="5172416" y="4197175"/>
            <a:ext cx="104524" cy="104524"/>
          </a:xfrm>
          <a:prstGeom prst="ellipse">
            <a:avLst/>
          </a:prstGeom>
          <a:solidFill>
            <a:srgbClr val="FFC000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8" name="Teardrop 21">
            <a:extLst>
              <a:ext uri="{FF2B5EF4-FFF2-40B4-BE49-F238E27FC236}">
                <a16:creationId xmlns:a16="http://schemas.microsoft.com/office/drawing/2014/main" id="{D6521E3D-B8EE-A846-B723-30580F8AAB46}"/>
              </a:ext>
            </a:extLst>
          </p:cNvPr>
          <p:cNvSpPr/>
          <p:nvPr/>
        </p:nvSpPr>
        <p:spPr>
          <a:xfrm rot="13500000">
            <a:off x="5564377" y="4033799"/>
            <a:ext cx="431272" cy="431272"/>
          </a:xfrm>
          <a:prstGeom prst="teardrop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D6FC5F19-95AF-C1FB-E2C8-FDC5FCD0B8AB}"/>
              </a:ext>
            </a:extLst>
          </p:cNvPr>
          <p:cNvSpPr/>
          <p:nvPr/>
        </p:nvSpPr>
        <p:spPr>
          <a:xfrm>
            <a:off x="5619984" y="4083546"/>
            <a:ext cx="329786" cy="3297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130" name="Kotak Teks 129">
            <a:extLst>
              <a:ext uri="{FF2B5EF4-FFF2-40B4-BE49-F238E27FC236}">
                <a16:creationId xmlns:a16="http://schemas.microsoft.com/office/drawing/2014/main" id="{7BE81D1F-388B-839C-536A-EC7FD1185163}"/>
              </a:ext>
            </a:extLst>
          </p:cNvPr>
          <p:cNvSpPr txBox="1"/>
          <p:nvPr/>
        </p:nvSpPr>
        <p:spPr>
          <a:xfrm>
            <a:off x="5584878" y="4097281"/>
            <a:ext cx="464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03</a:t>
            </a:r>
          </a:p>
        </p:txBody>
      </p:sp>
      <p:cxnSp>
        <p:nvCxnSpPr>
          <p:cNvPr id="131" name="Konektor Lurus 130">
            <a:extLst>
              <a:ext uri="{FF2B5EF4-FFF2-40B4-BE49-F238E27FC236}">
                <a16:creationId xmlns:a16="http://schemas.microsoft.com/office/drawing/2014/main" id="{EA1D771A-D6E0-63BA-0BD9-C7C02C151C5E}"/>
              </a:ext>
            </a:extLst>
          </p:cNvPr>
          <p:cNvCxnSpPr>
            <a:cxnSpLocks/>
            <a:endCxn id="128" idx="7"/>
          </p:cNvCxnSpPr>
          <p:nvPr/>
        </p:nvCxnSpPr>
        <p:spPr>
          <a:xfrm>
            <a:off x="5328334" y="4249434"/>
            <a:ext cx="146724" cy="1"/>
          </a:xfrm>
          <a:prstGeom prst="line">
            <a:avLst/>
          </a:prstGeom>
          <a:ln w="22225" cap="rnd">
            <a:solidFill>
              <a:schemeClr val="bg2">
                <a:lumMod val="5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Oval 131">
            <a:extLst>
              <a:ext uri="{FF2B5EF4-FFF2-40B4-BE49-F238E27FC236}">
                <a16:creationId xmlns:a16="http://schemas.microsoft.com/office/drawing/2014/main" id="{567094E3-54DE-A967-93B8-CFAC53BB883B}"/>
              </a:ext>
            </a:extLst>
          </p:cNvPr>
          <p:cNvSpPr/>
          <p:nvPr/>
        </p:nvSpPr>
        <p:spPr>
          <a:xfrm>
            <a:off x="5129558" y="4996261"/>
            <a:ext cx="190240" cy="19024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3D3BF96D-5308-3039-D36B-911E4D50B487}"/>
              </a:ext>
            </a:extLst>
          </p:cNvPr>
          <p:cNvSpPr/>
          <p:nvPr/>
        </p:nvSpPr>
        <p:spPr>
          <a:xfrm>
            <a:off x="5172416" y="5039119"/>
            <a:ext cx="104524" cy="104524"/>
          </a:xfrm>
          <a:prstGeom prst="ellipse">
            <a:avLst/>
          </a:prstGeom>
          <a:solidFill>
            <a:srgbClr val="FFC000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34" name="Teardrop 21">
            <a:extLst>
              <a:ext uri="{FF2B5EF4-FFF2-40B4-BE49-F238E27FC236}">
                <a16:creationId xmlns:a16="http://schemas.microsoft.com/office/drawing/2014/main" id="{F2E3DEA0-B831-98FA-106E-3E6D795FBC64}"/>
              </a:ext>
            </a:extLst>
          </p:cNvPr>
          <p:cNvSpPr/>
          <p:nvPr/>
        </p:nvSpPr>
        <p:spPr>
          <a:xfrm rot="13500000">
            <a:off x="5584584" y="4875744"/>
            <a:ext cx="431272" cy="431272"/>
          </a:xfrm>
          <a:prstGeom prst="teardrop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084C4095-3696-BCC8-61FC-C9DCAF834492}"/>
              </a:ext>
            </a:extLst>
          </p:cNvPr>
          <p:cNvSpPr/>
          <p:nvPr/>
        </p:nvSpPr>
        <p:spPr>
          <a:xfrm>
            <a:off x="5640190" y="4925490"/>
            <a:ext cx="329786" cy="3297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136" name="Kotak Teks 135">
            <a:extLst>
              <a:ext uri="{FF2B5EF4-FFF2-40B4-BE49-F238E27FC236}">
                <a16:creationId xmlns:a16="http://schemas.microsoft.com/office/drawing/2014/main" id="{192B42A5-0842-93A3-3A2D-66992AEBFCE3}"/>
              </a:ext>
            </a:extLst>
          </p:cNvPr>
          <p:cNvSpPr txBox="1"/>
          <p:nvPr/>
        </p:nvSpPr>
        <p:spPr>
          <a:xfrm>
            <a:off x="5605085" y="4939226"/>
            <a:ext cx="609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04</a:t>
            </a:r>
          </a:p>
        </p:txBody>
      </p:sp>
      <p:cxnSp>
        <p:nvCxnSpPr>
          <p:cNvPr id="137" name="Konektor Lurus 136">
            <a:extLst>
              <a:ext uri="{FF2B5EF4-FFF2-40B4-BE49-F238E27FC236}">
                <a16:creationId xmlns:a16="http://schemas.microsoft.com/office/drawing/2014/main" id="{BF019BD9-DA44-72A4-386D-542C869EB897}"/>
              </a:ext>
            </a:extLst>
          </p:cNvPr>
          <p:cNvCxnSpPr>
            <a:cxnSpLocks/>
            <a:endCxn id="134" idx="7"/>
          </p:cNvCxnSpPr>
          <p:nvPr/>
        </p:nvCxnSpPr>
        <p:spPr>
          <a:xfrm>
            <a:off x="5348541" y="5091379"/>
            <a:ext cx="146724" cy="1"/>
          </a:xfrm>
          <a:prstGeom prst="line">
            <a:avLst/>
          </a:prstGeom>
          <a:ln w="22225" cap="rnd">
            <a:solidFill>
              <a:schemeClr val="bg2">
                <a:lumMod val="5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Content Placeholder 5">
            <a:extLst>
              <a:ext uri="{FF2B5EF4-FFF2-40B4-BE49-F238E27FC236}">
                <a16:creationId xmlns:a16="http://schemas.microsoft.com/office/drawing/2014/main" id="{76C9BF34-AFD4-26E5-8923-826C75BC7999}"/>
              </a:ext>
            </a:extLst>
          </p:cNvPr>
          <p:cNvSpPr txBox="1">
            <a:spLocks/>
          </p:cNvSpPr>
          <p:nvPr/>
        </p:nvSpPr>
        <p:spPr>
          <a:xfrm>
            <a:off x="6032263" y="3894198"/>
            <a:ext cx="2856275" cy="961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14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d-ID" sz="12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Persiapan PPP Tahap III (Perjalanan Dinas, Uang Makan, Lembur, Pengadaan Sederhana, </a:t>
            </a:r>
            <a:r>
              <a:rPr lang="id-ID" sz="12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Bansos</a:t>
            </a:r>
            <a:r>
              <a:rPr lang="id-ID" sz="12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dan </a:t>
            </a:r>
            <a:r>
              <a:rPr lang="id-ID" sz="12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Banper</a:t>
            </a:r>
            <a:r>
              <a:rPr lang="id-ID" sz="12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)</a:t>
            </a:r>
            <a:endParaRPr lang="en-US" sz="1200" i="1" dirty="0">
              <a:solidFill>
                <a:schemeClr val="bg2">
                  <a:lumMod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39" name="Content Placeholder 5">
            <a:extLst>
              <a:ext uri="{FF2B5EF4-FFF2-40B4-BE49-F238E27FC236}">
                <a16:creationId xmlns:a16="http://schemas.microsoft.com/office/drawing/2014/main" id="{F54C1FA7-CA5A-75CE-0028-530B0DA84FE7}"/>
              </a:ext>
            </a:extLst>
          </p:cNvPr>
          <p:cNvSpPr txBox="1">
            <a:spLocks/>
          </p:cNvSpPr>
          <p:nvPr/>
        </p:nvSpPr>
        <p:spPr>
          <a:xfrm>
            <a:off x="6041445" y="4876431"/>
            <a:ext cx="2941450" cy="67270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14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d-ID" sz="12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Reviu</a:t>
            </a:r>
            <a:r>
              <a:rPr lang="id-ID" sz="12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Pelaksanaan Implementasi PPP (</a:t>
            </a:r>
            <a:r>
              <a:rPr lang="id-ID" sz="1200" i="1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Quality</a:t>
            </a:r>
            <a:r>
              <a:rPr lang="id-ID" sz="1200" i="1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Assurance</a:t>
            </a:r>
            <a:r>
              <a:rPr lang="id-ID" sz="12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)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40" name="Kotak Teks 139">
            <a:extLst>
              <a:ext uri="{FF2B5EF4-FFF2-40B4-BE49-F238E27FC236}">
                <a16:creationId xmlns:a16="http://schemas.microsoft.com/office/drawing/2014/main" id="{682E571F-24F5-8654-9E0E-680271A17FC9}"/>
              </a:ext>
            </a:extLst>
          </p:cNvPr>
          <p:cNvSpPr txBox="1"/>
          <p:nvPr/>
        </p:nvSpPr>
        <p:spPr>
          <a:xfrm>
            <a:off x="5421478" y="2245610"/>
            <a:ext cx="18528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KEY MILESTONE</a:t>
            </a:r>
            <a:endParaRPr lang="en-ID" sz="1600" dirty="0">
              <a:solidFill>
                <a:schemeClr val="bg2">
                  <a:lumMod val="25000"/>
                </a:schemeClr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grpSp>
        <p:nvGrpSpPr>
          <p:cNvPr id="141" name="Grup 140">
            <a:extLst>
              <a:ext uri="{FF2B5EF4-FFF2-40B4-BE49-F238E27FC236}">
                <a16:creationId xmlns:a16="http://schemas.microsoft.com/office/drawing/2014/main" id="{645CCC0E-75D6-8A9F-299C-7005DC10E1A9}"/>
              </a:ext>
            </a:extLst>
          </p:cNvPr>
          <p:cNvGrpSpPr/>
          <p:nvPr/>
        </p:nvGrpSpPr>
        <p:grpSpPr>
          <a:xfrm>
            <a:off x="5059687" y="2288073"/>
            <a:ext cx="322556" cy="230303"/>
            <a:chOff x="6544628" y="2782701"/>
            <a:chExt cx="322556" cy="230303"/>
          </a:xfrm>
        </p:grpSpPr>
        <p:sp>
          <p:nvSpPr>
            <p:cNvPr id="142" name="Persegi Panjang 141">
              <a:extLst>
                <a:ext uri="{FF2B5EF4-FFF2-40B4-BE49-F238E27FC236}">
                  <a16:creationId xmlns:a16="http://schemas.microsoft.com/office/drawing/2014/main" id="{6A9AF597-A693-0379-4B40-101B85E358B7}"/>
                </a:ext>
              </a:extLst>
            </p:cNvPr>
            <p:cNvSpPr/>
            <p:nvPr/>
          </p:nvSpPr>
          <p:spPr>
            <a:xfrm rot="18900000">
              <a:off x="6544628" y="2782701"/>
              <a:ext cx="218345" cy="218345"/>
            </a:xfrm>
            <a:prstGeom prst="rect">
              <a:avLst/>
            </a:prstGeom>
            <a:solidFill>
              <a:srgbClr val="0070C0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43" name="Persegi Panjang 142">
              <a:extLst>
                <a:ext uri="{FF2B5EF4-FFF2-40B4-BE49-F238E27FC236}">
                  <a16:creationId xmlns:a16="http://schemas.microsoft.com/office/drawing/2014/main" id="{0E36F53A-C8EA-13A6-71EA-FE0586CC2C5F}"/>
                </a:ext>
              </a:extLst>
            </p:cNvPr>
            <p:cNvSpPr/>
            <p:nvPr/>
          </p:nvSpPr>
          <p:spPr>
            <a:xfrm rot="18900000">
              <a:off x="6648839" y="2794659"/>
              <a:ext cx="218345" cy="218345"/>
            </a:xfrm>
            <a:prstGeom prst="rect">
              <a:avLst/>
            </a:prstGeom>
            <a:solidFill>
              <a:srgbClr val="FFC000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pic>
        <p:nvPicPr>
          <p:cNvPr id="58" name="Grafik 56" descr="Pusat Sasaran dengan isian solid">
            <a:extLst>
              <a:ext uri="{FF2B5EF4-FFF2-40B4-BE49-F238E27FC236}">
                <a16:creationId xmlns:a16="http://schemas.microsoft.com/office/drawing/2014/main" id="{1079CD33-7639-4025-A44B-60AFB70E67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9392" y="5589834"/>
            <a:ext cx="316545" cy="340715"/>
          </a:xfrm>
          <a:prstGeom prst="rect">
            <a:avLst/>
          </a:prstGeom>
        </p:spPr>
      </p:pic>
      <p:pic>
        <p:nvPicPr>
          <p:cNvPr id="59" name="Grafik 56" descr="Pusat Sasaran dengan isian solid">
            <a:extLst>
              <a:ext uri="{FF2B5EF4-FFF2-40B4-BE49-F238E27FC236}">
                <a16:creationId xmlns:a16="http://schemas.microsoft.com/office/drawing/2014/main" id="{2DBE0CDC-DAFF-4692-ADFF-7A2B54DFC6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9392" y="6050504"/>
            <a:ext cx="316545" cy="340715"/>
          </a:xfrm>
          <a:prstGeom prst="rect">
            <a:avLst/>
          </a:prstGeom>
        </p:spPr>
      </p:pic>
      <p:cxnSp>
        <p:nvCxnSpPr>
          <p:cNvPr id="64" name="Konektor Lurus 112">
            <a:extLst>
              <a:ext uri="{FF2B5EF4-FFF2-40B4-BE49-F238E27FC236}">
                <a16:creationId xmlns:a16="http://schemas.microsoft.com/office/drawing/2014/main" id="{B191BD6A-B07B-43B2-9482-A1D948F60B3A}"/>
              </a:ext>
            </a:extLst>
          </p:cNvPr>
          <p:cNvCxnSpPr>
            <a:cxnSpLocks/>
          </p:cNvCxnSpPr>
          <p:nvPr/>
        </p:nvCxnSpPr>
        <p:spPr>
          <a:xfrm>
            <a:off x="8966772" y="2674052"/>
            <a:ext cx="20203" cy="3154093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>
            <a:extLst>
              <a:ext uri="{FF2B5EF4-FFF2-40B4-BE49-F238E27FC236}">
                <a16:creationId xmlns:a16="http://schemas.microsoft.com/office/drawing/2014/main" id="{39098D93-8F5F-4DC3-8DB2-4AA623D6885D}"/>
              </a:ext>
            </a:extLst>
          </p:cNvPr>
          <p:cNvSpPr/>
          <p:nvPr/>
        </p:nvSpPr>
        <p:spPr>
          <a:xfrm>
            <a:off x="8882691" y="2883889"/>
            <a:ext cx="190240" cy="19024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6F7C282C-DC51-4F63-B6B0-341D5AE9525B}"/>
              </a:ext>
            </a:extLst>
          </p:cNvPr>
          <p:cNvSpPr/>
          <p:nvPr/>
        </p:nvSpPr>
        <p:spPr>
          <a:xfrm>
            <a:off x="8925549" y="2926748"/>
            <a:ext cx="104524" cy="104524"/>
          </a:xfrm>
          <a:prstGeom prst="ellipse">
            <a:avLst/>
          </a:prstGeom>
          <a:solidFill>
            <a:srgbClr val="FFC000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7" name="Teardrop 21">
            <a:extLst>
              <a:ext uri="{FF2B5EF4-FFF2-40B4-BE49-F238E27FC236}">
                <a16:creationId xmlns:a16="http://schemas.microsoft.com/office/drawing/2014/main" id="{BBDAD7BE-4BAE-4019-9B0F-C1A195B81ECA}"/>
              </a:ext>
            </a:extLst>
          </p:cNvPr>
          <p:cNvSpPr/>
          <p:nvPr/>
        </p:nvSpPr>
        <p:spPr>
          <a:xfrm rot="13500000">
            <a:off x="9318955" y="2763372"/>
            <a:ext cx="431272" cy="431272"/>
          </a:xfrm>
          <a:prstGeom prst="teardrop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69307976-9979-4605-87C8-E00D57A4FD5D}"/>
              </a:ext>
            </a:extLst>
          </p:cNvPr>
          <p:cNvSpPr/>
          <p:nvPr/>
        </p:nvSpPr>
        <p:spPr>
          <a:xfrm>
            <a:off x="9374562" y="2813118"/>
            <a:ext cx="329786" cy="3297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72" name="Kotak Teks 117">
            <a:extLst>
              <a:ext uri="{FF2B5EF4-FFF2-40B4-BE49-F238E27FC236}">
                <a16:creationId xmlns:a16="http://schemas.microsoft.com/office/drawing/2014/main" id="{139EB7D2-2F02-43B4-A23C-A24AFC52C9E4}"/>
              </a:ext>
            </a:extLst>
          </p:cNvPr>
          <p:cNvSpPr txBox="1"/>
          <p:nvPr/>
        </p:nvSpPr>
        <p:spPr>
          <a:xfrm>
            <a:off x="9353191" y="2826854"/>
            <a:ext cx="486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0</a:t>
            </a:r>
            <a:r>
              <a:rPr lang="id-ID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6</a:t>
            </a:r>
            <a:endParaRPr lang="en-ID" sz="1400" dirty="0">
              <a:solidFill>
                <a:schemeClr val="tx1">
                  <a:lumMod val="75000"/>
                  <a:lumOff val="25000"/>
                </a:schemeClr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cxnSp>
        <p:nvCxnSpPr>
          <p:cNvPr id="77" name="Konektor Lurus 118">
            <a:extLst>
              <a:ext uri="{FF2B5EF4-FFF2-40B4-BE49-F238E27FC236}">
                <a16:creationId xmlns:a16="http://schemas.microsoft.com/office/drawing/2014/main" id="{C68CC73E-31E9-4EBB-B199-37B9198A636E}"/>
              </a:ext>
            </a:extLst>
          </p:cNvPr>
          <p:cNvCxnSpPr>
            <a:cxnSpLocks/>
            <a:endCxn id="67" idx="7"/>
          </p:cNvCxnSpPr>
          <p:nvPr/>
        </p:nvCxnSpPr>
        <p:spPr>
          <a:xfrm>
            <a:off x="9082912" y="2979007"/>
            <a:ext cx="146724" cy="1"/>
          </a:xfrm>
          <a:prstGeom prst="line">
            <a:avLst/>
          </a:prstGeom>
          <a:ln w="22225" cap="rnd">
            <a:solidFill>
              <a:schemeClr val="bg2">
                <a:lumMod val="5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>
            <a:extLst>
              <a:ext uri="{FF2B5EF4-FFF2-40B4-BE49-F238E27FC236}">
                <a16:creationId xmlns:a16="http://schemas.microsoft.com/office/drawing/2014/main" id="{A21B4668-599A-482D-98A6-458818FAECCF}"/>
              </a:ext>
            </a:extLst>
          </p:cNvPr>
          <p:cNvSpPr/>
          <p:nvPr/>
        </p:nvSpPr>
        <p:spPr>
          <a:xfrm>
            <a:off x="8882691" y="3651731"/>
            <a:ext cx="190240" cy="19024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B4ACF05C-211C-4D3C-8A90-B9345C324088}"/>
              </a:ext>
            </a:extLst>
          </p:cNvPr>
          <p:cNvSpPr/>
          <p:nvPr/>
        </p:nvSpPr>
        <p:spPr>
          <a:xfrm>
            <a:off x="8925549" y="3694590"/>
            <a:ext cx="104524" cy="104524"/>
          </a:xfrm>
          <a:prstGeom prst="ellipse">
            <a:avLst/>
          </a:prstGeom>
          <a:solidFill>
            <a:srgbClr val="FFC000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0" name="Teardrop 21">
            <a:extLst>
              <a:ext uri="{FF2B5EF4-FFF2-40B4-BE49-F238E27FC236}">
                <a16:creationId xmlns:a16="http://schemas.microsoft.com/office/drawing/2014/main" id="{C48BFC34-4B5F-4D9E-817F-1FB129DC4978}"/>
              </a:ext>
            </a:extLst>
          </p:cNvPr>
          <p:cNvSpPr/>
          <p:nvPr/>
        </p:nvSpPr>
        <p:spPr>
          <a:xfrm rot="13500000">
            <a:off x="9318955" y="3531214"/>
            <a:ext cx="431272" cy="431272"/>
          </a:xfrm>
          <a:prstGeom prst="teardrop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7FFC0B86-B6DF-40F8-BDB9-DD52D486BD24}"/>
              </a:ext>
            </a:extLst>
          </p:cNvPr>
          <p:cNvSpPr/>
          <p:nvPr/>
        </p:nvSpPr>
        <p:spPr>
          <a:xfrm>
            <a:off x="9374562" y="3580961"/>
            <a:ext cx="329786" cy="3297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82" name="Kotak Teks 123">
            <a:extLst>
              <a:ext uri="{FF2B5EF4-FFF2-40B4-BE49-F238E27FC236}">
                <a16:creationId xmlns:a16="http://schemas.microsoft.com/office/drawing/2014/main" id="{8F6DCB63-77A6-41FF-8B9D-CA08040FA80C}"/>
              </a:ext>
            </a:extLst>
          </p:cNvPr>
          <p:cNvSpPr txBox="1"/>
          <p:nvPr/>
        </p:nvSpPr>
        <p:spPr>
          <a:xfrm>
            <a:off x="9353190" y="3594696"/>
            <a:ext cx="5386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0</a:t>
            </a:r>
            <a:r>
              <a:rPr lang="id-ID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7</a:t>
            </a:r>
            <a:endParaRPr lang="en-ID" sz="1400" dirty="0">
              <a:solidFill>
                <a:schemeClr val="tx1">
                  <a:lumMod val="75000"/>
                  <a:lumOff val="25000"/>
                </a:schemeClr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cxnSp>
        <p:nvCxnSpPr>
          <p:cNvPr id="83" name="Konektor Lurus 124">
            <a:extLst>
              <a:ext uri="{FF2B5EF4-FFF2-40B4-BE49-F238E27FC236}">
                <a16:creationId xmlns:a16="http://schemas.microsoft.com/office/drawing/2014/main" id="{AA6978E1-7689-448B-9637-D6AC03D97D07}"/>
              </a:ext>
            </a:extLst>
          </p:cNvPr>
          <p:cNvCxnSpPr>
            <a:cxnSpLocks/>
            <a:endCxn id="80" idx="7"/>
          </p:cNvCxnSpPr>
          <p:nvPr/>
        </p:nvCxnSpPr>
        <p:spPr>
          <a:xfrm>
            <a:off x="9082912" y="3746849"/>
            <a:ext cx="146724" cy="1"/>
          </a:xfrm>
          <a:prstGeom prst="line">
            <a:avLst/>
          </a:prstGeom>
          <a:ln w="22225" cap="rnd">
            <a:solidFill>
              <a:schemeClr val="bg2">
                <a:lumMod val="5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>
            <a:extLst>
              <a:ext uri="{FF2B5EF4-FFF2-40B4-BE49-F238E27FC236}">
                <a16:creationId xmlns:a16="http://schemas.microsoft.com/office/drawing/2014/main" id="{917BA534-20C6-4010-8E6A-116400D75BEA}"/>
              </a:ext>
            </a:extLst>
          </p:cNvPr>
          <p:cNvSpPr/>
          <p:nvPr/>
        </p:nvSpPr>
        <p:spPr>
          <a:xfrm>
            <a:off x="8882691" y="4288239"/>
            <a:ext cx="190240" cy="19024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E2C57AE4-D95D-4689-A32C-23BA0194FD1C}"/>
              </a:ext>
            </a:extLst>
          </p:cNvPr>
          <p:cNvSpPr/>
          <p:nvPr/>
        </p:nvSpPr>
        <p:spPr>
          <a:xfrm>
            <a:off x="8925549" y="4331098"/>
            <a:ext cx="104524" cy="104524"/>
          </a:xfrm>
          <a:prstGeom prst="ellipse">
            <a:avLst/>
          </a:prstGeom>
          <a:solidFill>
            <a:srgbClr val="FFC000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6" name="Teardrop 21">
            <a:extLst>
              <a:ext uri="{FF2B5EF4-FFF2-40B4-BE49-F238E27FC236}">
                <a16:creationId xmlns:a16="http://schemas.microsoft.com/office/drawing/2014/main" id="{FA2FE95F-CA58-4216-9876-AAB887E71F01}"/>
              </a:ext>
            </a:extLst>
          </p:cNvPr>
          <p:cNvSpPr/>
          <p:nvPr/>
        </p:nvSpPr>
        <p:spPr>
          <a:xfrm rot="13500000">
            <a:off x="9318955" y="4167722"/>
            <a:ext cx="431272" cy="431272"/>
          </a:xfrm>
          <a:prstGeom prst="teardrop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BE03BB3F-D856-4ED6-802C-370DEC82A6C8}"/>
              </a:ext>
            </a:extLst>
          </p:cNvPr>
          <p:cNvSpPr/>
          <p:nvPr/>
        </p:nvSpPr>
        <p:spPr>
          <a:xfrm>
            <a:off x="9374562" y="4217469"/>
            <a:ext cx="329786" cy="3297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88" name="Kotak Teks 129">
            <a:extLst>
              <a:ext uri="{FF2B5EF4-FFF2-40B4-BE49-F238E27FC236}">
                <a16:creationId xmlns:a16="http://schemas.microsoft.com/office/drawing/2014/main" id="{2373FD5E-237C-4953-A3F8-18BDE6F815F9}"/>
              </a:ext>
            </a:extLst>
          </p:cNvPr>
          <p:cNvSpPr txBox="1"/>
          <p:nvPr/>
        </p:nvSpPr>
        <p:spPr>
          <a:xfrm>
            <a:off x="9339456" y="4231204"/>
            <a:ext cx="464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0</a:t>
            </a:r>
            <a:r>
              <a:rPr lang="id-ID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8</a:t>
            </a:r>
            <a:endParaRPr lang="en-ID" sz="1400" dirty="0">
              <a:solidFill>
                <a:schemeClr val="tx1">
                  <a:lumMod val="75000"/>
                  <a:lumOff val="25000"/>
                </a:schemeClr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cxnSp>
        <p:nvCxnSpPr>
          <p:cNvPr id="89" name="Konektor Lurus 130">
            <a:extLst>
              <a:ext uri="{FF2B5EF4-FFF2-40B4-BE49-F238E27FC236}">
                <a16:creationId xmlns:a16="http://schemas.microsoft.com/office/drawing/2014/main" id="{1427EE1F-90BD-4E3B-AB49-0274CCDAEA62}"/>
              </a:ext>
            </a:extLst>
          </p:cNvPr>
          <p:cNvCxnSpPr>
            <a:cxnSpLocks/>
            <a:endCxn id="86" idx="7"/>
          </p:cNvCxnSpPr>
          <p:nvPr/>
        </p:nvCxnSpPr>
        <p:spPr>
          <a:xfrm>
            <a:off x="9082912" y="4383357"/>
            <a:ext cx="146724" cy="1"/>
          </a:xfrm>
          <a:prstGeom prst="line">
            <a:avLst/>
          </a:prstGeom>
          <a:ln w="22225" cap="rnd">
            <a:solidFill>
              <a:schemeClr val="bg2">
                <a:lumMod val="5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89">
            <a:extLst>
              <a:ext uri="{FF2B5EF4-FFF2-40B4-BE49-F238E27FC236}">
                <a16:creationId xmlns:a16="http://schemas.microsoft.com/office/drawing/2014/main" id="{C931B0CE-BAC8-400F-BBA8-74163E9A4FB8}"/>
              </a:ext>
            </a:extLst>
          </p:cNvPr>
          <p:cNvSpPr/>
          <p:nvPr/>
        </p:nvSpPr>
        <p:spPr>
          <a:xfrm>
            <a:off x="8882691" y="5000875"/>
            <a:ext cx="190240" cy="19024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99314278-B759-4FCF-9FF8-B8CD8804E7F3}"/>
              </a:ext>
            </a:extLst>
          </p:cNvPr>
          <p:cNvSpPr/>
          <p:nvPr/>
        </p:nvSpPr>
        <p:spPr>
          <a:xfrm>
            <a:off x="8925549" y="5043733"/>
            <a:ext cx="104524" cy="104524"/>
          </a:xfrm>
          <a:prstGeom prst="ellipse">
            <a:avLst/>
          </a:prstGeom>
          <a:solidFill>
            <a:srgbClr val="FFC000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2" name="Teardrop 21">
            <a:extLst>
              <a:ext uri="{FF2B5EF4-FFF2-40B4-BE49-F238E27FC236}">
                <a16:creationId xmlns:a16="http://schemas.microsoft.com/office/drawing/2014/main" id="{2E43859E-1186-4EA7-A716-01EC2D9A2293}"/>
              </a:ext>
            </a:extLst>
          </p:cNvPr>
          <p:cNvSpPr/>
          <p:nvPr/>
        </p:nvSpPr>
        <p:spPr>
          <a:xfrm rot="13500000">
            <a:off x="9339162" y="4880358"/>
            <a:ext cx="431272" cy="431272"/>
          </a:xfrm>
          <a:prstGeom prst="teardrop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3A2BCDC7-95DB-4C24-A475-1A289025D6B5}"/>
              </a:ext>
            </a:extLst>
          </p:cNvPr>
          <p:cNvSpPr/>
          <p:nvPr/>
        </p:nvSpPr>
        <p:spPr>
          <a:xfrm>
            <a:off x="9394768" y="4930104"/>
            <a:ext cx="329786" cy="3297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cxnSp>
        <p:nvCxnSpPr>
          <p:cNvPr id="94" name="Konektor Lurus 136">
            <a:extLst>
              <a:ext uri="{FF2B5EF4-FFF2-40B4-BE49-F238E27FC236}">
                <a16:creationId xmlns:a16="http://schemas.microsoft.com/office/drawing/2014/main" id="{70813291-3D34-4AE0-90E5-93E64A75EAD4}"/>
              </a:ext>
            </a:extLst>
          </p:cNvPr>
          <p:cNvCxnSpPr>
            <a:cxnSpLocks/>
          </p:cNvCxnSpPr>
          <p:nvPr/>
        </p:nvCxnSpPr>
        <p:spPr>
          <a:xfrm>
            <a:off x="9103119" y="5095993"/>
            <a:ext cx="146724" cy="1"/>
          </a:xfrm>
          <a:prstGeom prst="line">
            <a:avLst/>
          </a:prstGeom>
          <a:ln w="22225" cap="rnd">
            <a:solidFill>
              <a:schemeClr val="bg2">
                <a:lumMod val="5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Oval 100">
            <a:extLst>
              <a:ext uri="{FF2B5EF4-FFF2-40B4-BE49-F238E27FC236}">
                <a16:creationId xmlns:a16="http://schemas.microsoft.com/office/drawing/2014/main" id="{4AAE8F56-4029-4498-93DA-FCE604BDA3E3}"/>
              </a:ext>
            </a:extLst>
          </p:cNvPr>
          <p:cNvSpPr/>
          <p:nvPr/>
        </p:nvSpPr>
        <p:spPr>
          <a:xfrm>
            <a:off x="5129558" y="5839952"/>
            <a:ext cx="190240" cy="19024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D1F9AD0B-4EA2-4DC7-8873-5F4F5227ABFD}"/>
              </a:ext>
            </a:extLst>
          </p:cNvPr>
          <p:cNvSpPr/>
          <p:nvPr/>
        </p:nvSpPr>
        <p:spPr>
          <a:xfrm>
            <a:off x="5172416" y="5882811"/>
            <a:ext cx="104524" cy="104524"/>
          </a:xfrm>
          <a:prstGeom prst="ellipse">
            <a:avLst/>
          </a:prstGeom>
          <a:solidFill>
            <a:srgbClr val="FFC000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03" name="Teardrop 21">
            <a:extLst>
              <a:ext uri="{FF2B5EF4-FFF2-40B4-BE49-F238E27FC236}">
                <a16:creationId xmlns:a16="http://schemas.microsoft.com/office/drawing/2014/main" id="{15DC55C0-D916-4FD9-8D6D-851751D52095}"/>
              </a:ext>
            </a:extLst>
          </p:cNvPr>
          <p:cNvSpPr/>
          <p:nvPr/>
        </p:nvSpPr>
        <p:spPr>
          <a:xfrm rot="13500000">
            <a:off x="5587473" y="5719435"/>
            <a:ext cx="431272" cy="431272"/>
          </a:xfrm>
          <a:prstGeom prst="teardrop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3347A3C4-B40B-476B-9C21-D2374FBB0312}"/>
              </a:ext>
            </a:extLst>
          </p:cNvPr>
          <p:cNvSpPr/>
          <p:nvPr/>
        </p:nvSpPr>
        <p:spPr>
          <a:xfrm>
            <a:off x="5643080" y="5769182"/>
            <a:ext cx="329786" cy="3297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105" name="Kotak Teks 129">
            <a:extLst>
              <a:ext uri="{FF2B5EF4-FFF2-40B4-BE49-F238E27FC236}">
                <a16:creationId xmlns:a16="http://schemas.microsoft.com/office/drawing/2014/main" id="{B707BD4D-3DBB-4334-8445-D37AC75624EB}"/>
              </a:ext>
            </a:extLst>
          </p:cNvPr>
          <p:cNvSpPr txBox="1"/>
          <p:nvPr/>
        </p:nvSpPr>
        <p:spPr>
          <a:xfrm>
            <a:off x="5607974" y="5782917"/>
            <a:ext cx="464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0</a:t>
            </a:r>
            <a:r>
              <a:rPr lang="id-ID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5</a:t>
            </a:r>
            <a:endParaRPr lang="en-ID" sz="1400" dirty="0">
              <a:solidFill>
                <a:schemeClr val="tx1">
                  <a:lumMod val="75000"/>
                  <a:lumOff val="25000"/>
                </a:schemeClr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cxnSp>
        <p:nvCxnSpPr>
          <p:cNvPr id="106" name="Konektor Lurus 130">
            <a:extLst>
              <a:ext uri="{FF2B5EF4-FFF2-40B4-BE49-F238E27FC236}">
                <a16:creationId xmlns:a16="http://schemas.microsoft.com/office/drawing/2014/main" id="{883D2A38-8421-4D33-A901-DBC918D499F0}"/>
              </a:ext>
            </a:extLst>
          </p:cNvPr>
          <p:cNvCxnSpPr>
            <a:cxnSpLocks/>
            <a:endCxn id="103" idx="7"/>
          </p:cNvCxnSpPr>
          <p:nvPr/>
        </p:nvCxnSpPr>
        <p:spPr>
          <a:xfrm>
            <a:off x="5351430" y="5935070"/>
            <a:ext cx="146724" cy="1"/>
          </a:xfrm>
          <a:prstGeom prst="line">
            <a:avLst/>
          </a:prstGeom>
          <a:ln w="22225" cap="rnd">
            <a:solidFill>
              <a:schemeClr val="bg2">
                <a:lumMod val="5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Content Placeholder 5">
            <a:extLst>
              <a:ext uri="{FF2B5EF4-FFF2-40B4-BE49-F238E27FC236}">
                <a16:creationId xmlns:a16="http://schemas.microsoft.com/office/drawing/2014/main" id="{DCB94EBC-EE9E-4F7B-8CCD-9E7BA627D9BC}"/>
              </a:ext>
            </a:extLst>
          </p:cNvPr>
          <p:cNvSpPr txBox="1">
            <a:spLocks/>
          </p:cNvSpPr>
          <p:nvPr/>
        </p:nvSpPr>
        <p:spPr>
          <a:xfrm>
            <a:off x="6066385" y="5708556"/>
            <a:ext cx="2941450" cy="67270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14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d-ID" sz="12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Pelaksanaan </a:t>
            </a:r>
            <a:r>
              <a:rPr lang="id-ID" sz="1200" i="1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Change</a:t>
            </a:r>
            <a:r>
              <a:rPr lang="id-ID" sz="1200" i="1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id-ID" sz="1200" i="1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Management</a:t>
            </a:r>
            <a:r>
              <a:rPr lang="id-ID" sz="1200" i="1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id-ID" sz="1200" i="1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and</a:t>
            </a:r>
            <a:r>
              <a:rPr lang="id-ID" sz="1200" i="1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id-ID" sz="1200" i="1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Communication</a:t>
            </a:r>
            <a:endParaRPr lang="en-US" sz="1200" i="1" dirty="0">
              <a:solidFill>
                <a:schemeClr val="bg2">
                  <a:lumMod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08" name="Content Placeholder 5">
            <a:extLst>
              <a:ext uri="{FF2B5EF4-FFF2-40B4-BE49-F238E27FC236}">
                <a16:creationId xmlns:a16="http://schemas.microsoft.com/office/drawing/2014/main" id="{7446E726-F347-47C6-A98D-2D7736D76B20}"/>
              </a:ext>
            </a:extLst>
          </p:cNvPr>
          <p:cNvSpPr txBox="1">
            <a:spLocks/>
          </p:cNvSpPr>
          <p:nvPr/>
        </p:nvSpPr>
        <p:spPr>
          <a:xfrm>
            <a:off x="9825387" y="2763738"/>
            <a:ext cx="2347547" cy="67270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14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d-ID" sz="12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Implementasi TTE Tersertifikasi pada SAKTI dan Gaji Web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09" name="Content Placeholder 5">
            <a:extLst>
              <a:ext uri="{FF2B5EF4-FFF2-40B4-BE49-F238E27FC236}">
                <a16:creationId xmlns:a16="http://schemas.microsoft.com/office/drawing/2014/main" id="{1DA70A84-E0DA-45BE-8135-3BD015292C28}"/>
              </a:ext>
            </a:extLst>
          </p:cNvPr>
          <p:cNvSpPr txBox="1">
            <a:spLocks/>
          </p:cNvSpPr>
          <p:nvPr/>
        </p:nvSpPr>
        <p:spPr>
          <a:xfrm>
            <a:off x="9780537" y="3526131"/>
            <a:ext cx="2392397" cy="67270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14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d-ID" sz="12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Penyusunan </a:t>
            </a:r>
            <a:r>
              <a:rPr lang="id-ID" sz="1200" i="1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Business </a:t>
            </a:r>
            <a:r>
              <a:rPr lang="id-ID" sz="1200" i="1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Continuity</a:t>
            </a:r>
            <a:r>
              <a:rPr lang="id-ID" sz="1200" i="1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Plan</a:t>
            </a:r>
            <a:r>
              <a:rPr lang="id-ID" sz="12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dalam Implementasi PPP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10" name="Content Placeholder 5">
            <a:extLst>
              <a:ext uri="{FF2B5EF4-FFF2-40B4-BE49-F238E27FC236}">
                <a16:creationId xmlns:a16="http://schemas.microsoft.com/office/drawing/2014/main" id="{C670B054-CC18-4425-8A73-A3FBDF9240A7}"/>
              </a:ext>
            </a:extLst>
          </p:cNvPr>
          <p:cNvSpPr txBox="1">
            <a:spLocks/>
          </p:cNvSpPr>
          <p:nvPr/>
        </p:nvSpPr>
        <p:spPr>
          <a:xfrm>
            <a:off x="9803994" y="4195634"/>
            <a:ext cx="2392397" cy="67270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14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d-ID" sz="12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Pembentukan </a:t>
            </a:r>
            <a:r>
              <a:rPr lang="id-ID" sz="1200" i="1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Unit </a:t>
            </a:r>
            <a:r>
              <a:rPr lang="id-ID" sz="1200" i="1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Dedicated</a:t>
            </a:r>
            <a:r>
              <a:rPr lang="id-ID" sz="12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Pengelola PPP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44" name="Kotak Teks 129">
            <a:extLst>
              <a:ext uri="{FF2B5EF4-FFF2-40B4-BE49-F238E27FC236}">
                <a16:creationId xmlns:a16="http://schemas.microsoft.com/office/drawing/2014/main" id="{527E3D2F-2303-494C-A05C-E5AFFAE7900F}"/>
              </a:ext>
            </a:extLst>
          </p:cNvPr>
          <p:cNvSpPr txBox="1"/>
          <p:nvPr/>
        </p:nvSpPr>
        <p:spPr>
          <a:xfrm>
            <a:off x="9362549" y="4947021"/>
            <a:ext cx="464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0</a:t>
            </a:r>
            <a:r>
              <a:rPr lang="id-ID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9</a:t>
            </a:r>
            <a:endParaRPr lang="en-ID" sz="1400" dirty="0">
              <a:solidFill>
                <a:schemeClr val="tx1">
                  <a:lumMod val="75000"/>
                  <a:lumOff val="25000"/>
                </a:schemeClr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145" name="Content Placeholder 5">
            <a:extLst>
              <a:ext uri="{FF2B5EF4-FFF2-40B4-BE49-F238E27FC236}">
                <a16:creationId xmlns:a16="http://schemas.microsoft.com/office/drawing/2014/main" id="{38DC6114-63D8-4064-895E-C42248106D01}"/>
              </a:ext>
            </a:extLst>
          </p:cNvPr>
          <p:cNvSpPr txBox="1">
            <a:spLocks/>
          </p:cNvSpPr>
          <p:nvPr/>
        </p:nvSpPr>
        <p:spPr>
          <a:xfrm>
            <a:off x="9802961" y="4794820"/>
            <a:ext cx="2655156" cy="67270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14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d-ID" sz="12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Interkoneksi Kartu Kredit Pemerintah (</a:t>
            </a:r>
            <a:r>
              <a:rPr lang="id-ID" sz="12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Dashboard</a:t>
            </a:r>
            <a:r>
              <a:rPr lang="id-ID" sz="12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KKP dengan Bank </a:t>
            </a:r>
            <a:r>
              <a:rPr lang="id-ID" sz="12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Himbara</a:t>
            </a:r>
            <a:r>
              <a:rPr lang="id-ID" sz="12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)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52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975A7A9-EF77-E6BC-6A4B-355596C7E7A8}"/>
              </a:ext>
            </a:extLst>
          </p:cNvPr>
          <p:cNvGrpSpPr/>
          <p:nvPr/>
        </p:nvGrpSpPr>
        <p:grpSpPr>
          <a:xfrm>
            <a:off x="1543050" y="1917893"/>
            <a:ext cx="9105900" cy="3022213"/>
            <a:chOff x="1443034" y="1403530"/>
            <a:chExt cx="9105900" cy="3022213"/>
          </a:xfrm>
        </p:grpSpPr>
        <p:sp>
          <p:nvSpPr>
            <p:cNvPr id="2" name="Kotak Teks 3">
              <a:extLst>
                <a:ext uri="{FF2B5EF4-FFF2-40B4-BE49-F238E27FC236}">
                  <a16:creationId xmlns:a16="http://schemas.microsoft.com/office/drawing/2014/main" id="{D404C617-6C6A-F77F-1846-D9734EB7E4A0}"/>
                </a:ext>
              </a:extLst>
            </p:cNvPr>
            <p:cNvSpPr txBox="1"/>
            <p:nvPr/>
          </p:nvSpPr>
          <p:spPr>
            <a:xfrm>
              <a:off x="2928934" y="1403530"/>
              <a:ext cx="61341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>
                  <a:solidFill>
                    <a:schemeClr val="bg2">
                      <a:lumMod val="25000"/>
                    </a:schemeClr>
                  </a:solidFill>
                  <a:latin typeface="Roboto Black" panose="02000000000000000000" pitchFamily="2" charset="0"/>
                  <a:ea typeface="Roboto Black" panose="02000000000000000000" pitchFamily="2" charset="0"/>
                </a:rPr>
                <a:t>INISIATIF STRATEGIS</a:t>
              </a:r>
              <a:endParaRPr lang="en-ID" sz="4400" dirty="0">
                <a:solidFill>
                  <a:schemeClr val="bg2">
                    <a:lumMod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endParaRPr>
            </a:p>
          </p:txBody>
        </p:sp>
        <p:sp>
          <p:nvSpPr>
            <p:cNvPr id="3" name="Kotak Teks 3">
              <a:extLst>
                <a:ext uri="{FF2B5EF4-FFF2-40B4-BE49-F238E27FC236}">
                  <a16:creationId xmlns:a16="http://schemas.microsoft.com/office/drawing/2014/main" id="{8FC57302-ECA6-260F-DF23-A643D611EC62}"/>
                </a:ext>
              </a:extLst>
            </p:cNvPr>
            <p:cNvSpPr txBox="1"/>
            <p:nvPr/>
          </p:nvSpPr>
          <p:spPr>
            <a:xfrm>
              <a:off x="1443034" y="2172971"/>
              <a:ext cx="9105900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800">
                  <a:solidFill>
                    <a:srgbClr val="0070C0"/>
                  </a:solidFill>
                  <a:latin typeface="Roboto Black" panose="02000000000000000000" pitchFamily="2" charset="0"/>
                  <a:ea typeface="Roboto Black" panose="02000000000000000000" pitchFamily="2" charset="0"/>
                </a:rPr>
                <a:t>#17 &amp; #20</a:t>
              </a:r>
              <a:endParaRPr lang="en-ID" sz="13800" dirty="0">
                <a:solidFill>
                  <a:srgbClr val="0070C0"/>
                </a:solidFill>
                <a:latin typeface="Roboto Black" panose="02000000000000000000" pitchFamily="2" charset="0"/>
                <a:ea typeface="Roboto Black" panose="02000000000000000000" pitchFamily="2" charset="0"/>
              </a:endParaRPr>
            </a:p>
          </p:txBody>
        </p:sp>
        <p:sp>
          <p:nvSpPr>
            <p:cNvPr id="4" name="Kotak Teks 3">
              <a:extLst>
                <a:ext uri="{FF2B5EF4-FFF2-40B4-BE49-F238E27FC236}">
                  <a16:creationId xmlns:a16="http://schemas.microsoft.com/office/drawing/2014/main" id="{E3C14A29-B942-B1E2-F24D-A055D1DA5A78}"/>
                </a:ext>
              </a:extLst>
            </p:cNvPr>
            <p:cNvSpPr txBox="1"/>
            <p:nvPr/>
          </p:nvSpPr>
          <p:spPr>
            <a:xfrm>
              <a:off x="1543047" y="3964078"/>
              <a:ext cx="36480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solidFill>
                    <a:srgbClr val="0070C0"/>
                  </a:solidFill>
                  <a:latin typeface="Roboto Black" panose="02000000000000000000" pitchFamily="2" charset="0"/>
                  <a:ea typeface="Roboto Black" panose="02000000000000000000" pitchFamily="2" charset="0"/>
                </a:rPr>
                <a:t>SIKRI</a:t>
              </a:r>
              <a:endParaRPr lang="en-ID" sz="2400" dirty="0">
                <a:solidFill>
                  <a:srgbClr val="0070C0"/>
                </a:solidFill>
                <a:latin typeface="Roboto Black" panose="02000000000000000000" pitchFamily="2" charset="0"/>
                <a:ea typeface="Roboto Black" panose="02000000000000000000" pitchFamily="2" charset="0"/>
              </a:endParaRPr>
            </a:p>
          </p:txBody>
        </p:sp>
        <p:sp>
          <p:nvSpPr>
            <p:cNvPr id="5" name="Kotak Teks 3">
              <a:extLst>
                <a:ext uri="{FF2B5EF4-FFF2-40B4-BE49-F238E27FC236}">
                  <a16:creationId xmlns:a16="http://schemas.microsoft.com/office/drawing/2014/main" id="{EA05B3E4-B905-55B4-FC07-D522E440CC8B}"/>
                </a:ext>
              </a:extLst>
            </p:cNvPr>
            <p:cNvSpPr txBox="1"/>
            <p:nvPr/>
          </p:nvSpPr>
          <p:spPr>
            <a:xfrm>
              <a:off x="6800847" y="3964078"/>
              <a:ext cx="36480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solidFill>
                    <a:srgbClr val="0070C0"/>
                  </a:solidFill>
                  <a:latin typeface="Roboto Black" panose="02000000000000000000" pitchFamily="2" charset="0"/>
                  <a:ea typeface="Roboto Black" panose="02000000000000000000" pitchFamily="2" charset="0"/>
                </a:rPr>
                <a:t>RCE</a:t>
              </a:r>
              <a:endParaRPr lang="en-ID" sz="2400" dirty="0">
                <a:solidFill>
                  <a:srgbClr val="0070C0"/>
                </a:solidFill>
                <a:latin typeface="Roboto Black" panose="02000000000000000000" pitchFamily="2" charset="0"/>
                <a:ea typeface="Roboto Black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3453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tak Teks 1">
            <a:extLst>
              <a:ext uri="{FF2B5EF4-FFF2-40B4-BE49-F238E27FC236}">
                <a16:creationId xmlns:a16="http://schemas.microsoft.com/office/drawing/2014/main" id="{EC492E7D-C615-2135-F4BA-22173DCD9C40}"/>
              </a:ext>
            </a:extLst>
          </p:cNvPr>
          <p:cNvSpPr txBox="1"/>
          <p:nvPr/>
        </p:nvSpPr>
        <p:spPr>
          <a:xfrm>
            <a:off x="370241" y="614193"/>
            <a:ext cx="7515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Pengintegrasian </a:t>
            </a:r>
            <a:r>
              <a:rPr lang="en-US" sz="14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Informasi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4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Keuangan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4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Pemerintah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Pusat dan </a:t>
            </a:r>
            <a:r>
              <a:rPr lang="en-US" sz="14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Pemerintah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Daerah </a:t>
            </a:r>
            <a:r>
              <a:rPr lang="en-US" sz="14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untuk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4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Mendukung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4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Peningkatan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4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Kualitas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4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Pengelolaan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4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Keuangan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Negara </a:t>
            </a:r>
            <a:endParaRPr lang="en-ID" sz="1400" dirty="0">
              <a:solidFill>
                <a:schemeClr val="bg2">
                  <a:lumMod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3" name="Konektor Lurus 2">
            <a:extLst>
              <a:ext uri="{FF2B5EF4-FFF2-40B4-BE49-F238E27FC236}">
                <a16:creationId xmlns:a16="http://schemas.microsoft.com/office/drawing/2014/main" id="{5941F360-6673-056A-0C7D-4CF6640319C3}"/>
              </a:ext>
            </a:extLst>
          </p:cNvPr>
          <p:cNvCxnSpPr>
            <a:cxnSpLocks/>
          </p:cNvCxnSpPr>
          <p:nvPr/>
        </p:nvCxnSpPr>
        <p:spPr>
          <a:xfrm>
            <a:off x="457817" y="1196407"/>
            <a:ext cx="715609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Kotak Teks 3">
            <a:extLst>
              <a:ext uri="{FF2B5EF4-FFF2-40B4-BE49-F238E27FC236}">
                <a16:creationId xmlns:a16="http://schemas.microsoft.com/office/drawing/2014/main" id="{D477A40C-4E19-73C4-C805-7685D6B420C6}"/>
              </a:ext>
            </a:extLst>
          </p:cNvPr>
          <p:cNvSpPr txBox="1"/>
          <p:nvPr/>
        </p:nvSpPr>
        <p:spPr>
          <a:xfrm>
            <a:off x="370241" y="289105"/>
            <a:ext cx="241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IS #17 SIKRI</a:t>
            </a:r>
            <a:endParaRPr lang="en-ID" dirty="0">
              <a:solidFill>
                <a:schemeClr val="bg2">
                  <a:lumMod val="25000"/>
                </a:schemeClr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pic>
        <p:nvPicPr>
          <p:cNvPr id="7" name="Gambar 6">
            <a:extLst>
              <a:ext uri="{FF2B5EF4-FFF2-40B4-BE49-F238E27FC236}">
                <a16:creationId xmlns:a16="http://schemas.microsoft.com/office/drawing/2014/main" id="{31863F11-F724-EA30-8026-45119CF009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059" y="133125"/>
            <a:ext cx="2839186" cy="527278"/>
          </a:xfrm>
          <a:prstGeom prst="rect">
            <a:avLst/>
          </a:prstGeom>
        </p:spPr>
      </p:pic>
      <p:grpSp>
        <p:nvGrpSpPr>
          <p:cNvPr id="9" name="Grup 8">
            <a:extLst>
              <a:ext uri="{FF2B5EF4-FFF2-40B4-BE49-F238E27FC236}">
                <a16:creationId xmlns:a16="http://schemas.microsoft.com/office/drawing/2014/main" id="{D23CC404-7C5C-0102-548E-247E89275E3A}"/>
              </a:ext>
            </a:extLst>
          </p:cNvPr>
          <p:cNvGrpSpPr/>
          <p:nvPr/>
        </p:nvGrpSpPr>
        <p:grpSpPr>
          <a:xfrm flipH="1">
            <a:off x="0" y="5430861"/>
            <a:ext cx="2500581" cy="1865387"/>
            <a:chOff x="9691418" y="5430861"/>
            <a:chExt cx="2500581" cy="1865387"/>
          </a:xfrm>
        </p:grpSpPr>
        <p:sp>
          <p:nvSpPr>
            <p:cNvPr id="5" name="Bentuk Bebas: Bentuk 4">
              <a:extLst>
                <a:ext uri="{FF2B5EF4-FFF2-40B4-BE49-F238E27FC236}">
                  <a16:creationId xmlns:a16="http://schemas.microsoft.com/office/drawing/2014/main" id="{B0089662-FF81-6CE6-41B5-C37BC649C45A}"/>
                </a:ext>
              </a:extLst>
            </p:cNvPr>
            <p:cNvSpPr/>
            <p:nvPr/>
          </p:nvSpPr>
          <p:spPr>
            <a:xfrm>
              <a:off x="11446633" y="5430861"/>
              <a:ext cx="745366" cy="1433166"/>
            </a:xfrm>
            <a:custGeom>
              <a:avLst/>
              <a:gdLst>
                <a:gd name="connsiteX0" fmla="*/ 745366 w 745366"/>
                <a:gd name="connsiteY0" fmla="*/ 0 h 1433166"/>
                <a:gd name="connsiteX1" fmla="*/ 745366 w 745366"/>
                <a:gd name="connsiteY1" fmla="*/ 1433166 h 1433166"/>
                <a:gd name="connsiteX2" fmla="*/ 0 w 745366"/>
                <a:gd name="connsiteY2" fmla="*/ 1433166 h 1433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5366" h="1433166">
                  <a:moveTo>
                    <a:pt x="745366" y="0"/>
                  </a:moveTo>
                  <a:lnTo>
                    <a:pt x="745366" y="1433166"/>
                  </a:lnTo>
                  <a:lnTo>
                    <a:pt x="0" y="1433166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6" name="Bentuk Bebas: Bentuk 5">
              <a:extLst>
                <a:ext uri="{FF2B5EF4-FFF2-40B4-BE49-F238E27FC236}">
                  <a16:creationId xmlns:a16="http://schemas.microsoft.com/office/drawing/2014/main" id="{BD2FD09F-EA91-D21A-CB3B-10CF15F2E170}"/>
                </a:ext>
              </a:extLst>
            </p:cNvPr>
            <p:cNvSpPr/>
            <p:nvPr/>
          </p:nvSpPr>
          <p:spPr>
            <a:xfrm rot="2387982">
              <a:off x="10880299" y="5864990"/>
              <a:ext cx="805844" cy="1431258"/>
            </a:xfrm>
            <a:custGeom>
              <a:avLst/>
              <a:gdLst>
                <a:gd name="connsiteX0" fmla="*/ 523067 w 805844"/>
                <a:gd name="connsiteY0" fmla="*/ 0 h 1431258"/>
                <a:gd name="connsiteX1" fmla="*/ 805844 w 805844"/>
                <a:gd name="connsiteY1" fmla="*/ 759861 h 1431258"/>
                <a:gd name="connsiteX2" fmla="*/ 0 w 805844"/>
                <a:gd name="connsiteY2" fmla="*/ 1431258 h 1431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5844" h="1431258">
                  <a:moveTo>
                    <a:pt x="523067" y="0"/>
                  </a:moveTo>
                  <a:lnTo>
                    <a:pt x="805844" y="759861"/>
                  </a:lnTo>
                  <a:lnTo>
                    <a:pt x="0" y="1431258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8" name="Bentuk Bebas: Bentuk 7">
              <a:extLst>
                <a:ext uri="{FF2B5EF4-FFF2-40B4-BE49-F238E27FC236}">
                  <a16:creationId xmlns:a16="http://schemas.microsoft.com/office/drawing/2014/main" id="{A7EB167E-8D10-F03B-E60E-E22F57B0FA42}"/>
                </a:ext>
              </a:extLst>
            </p:cNvPr>
            <p:cNvSpPr/>
            <p:nvPr/>
          </p:nvSpPr>
          <p:spPr>
            <a:xfrm rot="3525995">
              <a:off x="10327903" y="5674043"/>
              <a:ext cx="699215" cy="1972186"/>
            </a:xfrm>
            <a:custGeom>
              <a:avLst/>
              <a:gdLst>
                <a:gd name="connsiteX0" fmla="*/ 478508 w 699215"/>
                <a:gd name="connsiteY0" fmla="*/ 0 h 1972186"/>
                <a:gd name="connsiteX1" fmla="*/ 699215 w 699215"/>
                <a:gd name="connsiteY1" fmla="*/ 819164 h 1972186"/>
                <a:gd name="connsiteX2" fmla="*/ 0 w 699215"/>
                <a:gd name="connsiteY2" fmla="*/ 1972186 h 1972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9215" h="1972186">
                  <a:moveTo>
                    <a:pt x="478508" y="0"/>
                  </a:moveTo>
                  <a:lnTo>
                    <a:pt x="699215" y="819164"/>
                  </a:lnTo>
                  <a:lnTo>
                    <a:pt x="0" y="1972186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/>
            </a:p>
          </p:txBody>
        </p:sp>
      </p:grpSp>
      <p:sp>
        <p:nvSpPr>
          <p:cNvPr id="55" name="Content Placeholder 5">
            <a:extLst>
              <a:ext uri="{FF2B5EF4-FFF2-40B4-BE49-F238E27FC236}">
                <a16:creationId xmlns:a16="http://schemas.microsoft.com/office/drawing/2014/main" id="{4676EFA8-A04D-5E2E-8481-CC82B751DB0B}"/>
              </a:ext>
            </a:extLst>
          </p:cNvPr>
          <p:cNvSpPr txBox="1">
            <a:spLocks/>
          </p:cNvSpPr>
          <p:nvPr/>
        </p:nvSpPr>
        <p:spPr>
          <a:xfrm>
            <a:off x="1294840" y="5227737"/>
            <a:ext cx="4340138" cy="145144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ID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Peningkatan </a:t>
            </a:r>
            <a:r>
              <a:rPr lang="en-ID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sinergi</a:t>
            </a:r>
            <a:r>
              <a:rPr lang="en-ID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pengelolaan</a:t>
            </a:r>
            <a:r>
              <a:rPr lang="en-ID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keuangan</a:t>
            </a:r>
            <a:r>
              <a:rPr lang="en-ID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melalui</a:t>
            </a:r>
            <a:r>
              <a:rPr lang="en-ID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integrasi</a:t>
            </a:r>
            <a:r>
              <a:rPr lang="en-ID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informasi</a:t>
            </a:r>
            <a:r>
              <a:rPr lang="en-ID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keuangan</a:t>
            </a:r>
            <a:r>
              <a:rPr lang="en-ID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Pemerintah</a:t>
            </a:r>
            <a:r>
              <a:rPr lang="en-ID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Pusat dan </a:t>
            </a:r>
            <a:r>
              <a:rPr lang="en-ID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Pemerintah</a:t>
            </a:r>
            <a:r>
              <a:rPr lang="en-ID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Daerah</a:t>
            </a:r>
          </a:p>
          <a:p>
            <a:pPr marR="0" lvl="0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ID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Sinergi</a:t>
            </a:r>
            <a:r>
              <a:rPr lang="en-ID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dukungan</a:t>
            </a:r>
            <a:r>
              <a:rPr lang="en-ID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pengambilan</a:t>
            </a:r>
            <a:r>
              <a:rPr lang="en-ID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kebijakan</a:t>
            </a:r>
            <a:r>
              <a:rPr lang="en-ID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fiskal</a:t>
            </a:r>
            <a:r>
              <a:rPr lang="en-ID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yang </a:t>
            </a:r>
            <a:r>
              <a:rPr lang="en-ID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inklusif</a:t>
            </a:r>
            <a:r>
              <a:rPr lang="en-ID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dan </a:t>
            </a:r>
            <a:r>
              <a:rPr lang="en-ID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terkonsolidasi</a:t>
            </a:r>
            <a:endParaRPr lang="en-ID" sz="1400" dirty="0">
              <a:solidFill>
                <a:schemeClr val="bg2">
                  <a:lumMod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56" name="Grafik 55" descr="Pusat Sasaran dengan isian solid">
            <a:extLst>
              <a:ext uri="{FF2B5EF4-FFF2-40B4-BE49-F238E27FC236}">
                <a16:creationId xmlns:a16="http://schemas.microsoft.com/office/drawing/2014/main" id="{FBBE1B0B-5AA8-98AB-ADC1-AAB0544DC6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85544" y="5275543"/>
            <a:ext cx="340715" cy="340715"/>
          </a:xfrm>
          <a:prstGeom prst="rect">
            <a:avLst/>
          </a:prstGeom>
        </p:spPr>
      </p:pic>
      <p:pic>
        <p:nvPicPr>
          <p:cNvPr id="57" name="Grafik 56" descr="Pusat Sasaran dengan isian solid">
            <a:extLst>
              <a:ext uri="{FF2B5EF4-FFF2-40B4-BE49-F238E27FC236}">
                <a16:creationId xmlns:a16="http://schemas.microsoft.com/office/drawing/2014/main" id="{68B35EF6-36C8-958B-C322-82F87B8DDD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9834" y="5982604"/>
            <a:ext cx="340715" cy="340715"/>
          </a:xfrm>
          <a:prstGeom prst="rect">
            <a:avLst/>
          </a:prstGeom>
        </p:spPr>
      </p:pic>
      <p:sp>
        <p:nvSpPr>
          <p:cNvPr id="60" name="Persegi Panjang 59">
            <a:extLst>
              <a:ext uri="{FF2B5EF4-FFF2-40B4-BE49-F238E27FC236}">
                <a16:creationId xmlns:a16="http://schemas.microsoft.com/office/drawing/2014/main" id="{4C4ED14B-0263-59E7-E45A-8CDD72578B69}"/>
              </a:ext>
            </a:extLst>
          </p:cNvPr>
          <p:cNvSpPr/>
          <p:nvPr/>
        </p:nvSpPr>
        <p:spPr>
          <a:xfrm>
            <a:off x="490037" y="1662795"/>
            <a:ext cx="11146440" cy="655151"/>
          </a:xfrm>
          <a:prstGeom prst="rect">
            <a:avLst/>
          </a:prstGeom>
          <a:solidFill>
            <a:srgbClr val="FFC000"/>
          </a:solidFill>
          <a:ln w="50800" cap="rnd">
            <a:solidFill>
              <a:srgbClr val="FFC000"/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61" name="Persegi Panjang 60">
            <a:extLst>
              <a:ext uri="{FF2B5EF4-FFF2-40B4-BE49-F238E27FC236}">
                <a16:creationId xmlns:a16="http://schemas.microsoft.com/office/drawing/2014/main" id="{DEB8EDD9-8508-CEFB-7E64-EEB216DB7EDD}"/>
              </a:ext>
            </a:extLst>
          </p:cNvPr>
          <p:cNvSpPr/>
          <p:nvPr/>
        </p:nvSpPr>
        <p:spPr>
          <a:xfrm>
            <a:off x="5443882" y="1475458"/>
            <a:ext cx="1238751" cy="272064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rnd">
            <a:solidFill>
              <a:schemeClr val="bg1">
                <a:lumMod val="85000"/>
              </a:schemeClr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400" dirty="0">
                <a:solidFill>
                  <a:schemeClr val="bg2">
                    <a:lumMod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TUJUAN</a:t>
            </a:r>
          </a:p>
        </p:txBody>
      </p:sp>
      <p:sp>
        <p:nvSpPr>
          <p:cNvPr id="62" name="Content Placeholder 5">
            <a:extLst>
              <a:ext uri="{FF2B5EF4-FFF2-40B4-BE49-F238E27FC236}">
                <a16:creationId xmlns:a16="http://schemas.microsoft.com/office/drawing/2014/main" id="{B5D27512-A6F9-1C05-7E83-DC28A5F3F23C}"/>
              </a:ext>
            </a:extLst>
          </p:cNvPr>
          <p:cNvSpPr txBox="1">
            <a:spLocks/>
          </p:cNvSpPr>
          <p:nvPr/>
        </p:nvSpPr>
        <p:spPr>
          <a:xfrm>
            <a:off x="608024" y="1722331"/>
            <a:ext cx="11028453" cy="68632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Mewujudkan terintegrasinya informasi keuangan Pemerintah Pusat dan pemerintah daerah serta </a:t>
            </a:r>
            <a:r>
              <a:rPr lang="sv-SE" sz="1400" i="1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Business Intelligence </a:t>
            </a:r>
            <a:r>
              <a:rPr lang="sv-SE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Pemerintah untuk mendukung pengambilan kebijakan fiskal yang komprehensif, serta meningkatkan sinergi keuangan Pempus dan Pemda</a:t>
            </a:r>
          </a:p>
        </p:txBody>
      </p:sp>
      <p:sp>
        <p:nvSpPr>
          <p:cNvPr id="63" name="Kotak Teks 62">
            <a:extLst>
              <a:ext uri="{FF2B5EF4-FFF2-40B4-BE49-F238E27FC236}">
                <a16:creationId xmlns:a16="http://schemas.microsoft.com/office/drawing/2014/main" id="{7A1513D4-9118-9050-21C5-077022233A3D}"/>
              </a:ext>
            </a:extLst>
          </p:cNvPr>
          <p:cNvSpPr txBox="1"/>
          <p:nvPr/>
        </p:nvSpPr>
        <p:spPr>
          <a:xfrm>
            <a:off x="857423" y="4928146"/>
            <a:ext cx="13597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OUTCOMES</a:t>
            </a:r>
            <a:endParaRPr lang="en-ID" sz="1600" dirty="0">
              <a:solidFill>
                <a:schemeClr val="bg2">
                  <a:lumMod val="25000"/>
                </a:schemeClr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grpSp>
        <p:nvGrpSpPr>
          <p:cNvPr id="14" name="Grup 13">
            <a:extLst>
              <a:ext uri="{FF2B5EF4-FFF2-40B4-BE49-F238E27FC236}">
                <a16:creationId xmlns:a16="http://schemas.microsoft.com/office/drawing/2014/main" id="{2AD7DAC8-8F17-FEDC-6063-5ADD578A60E5}"/>
              </a:ext>
            </a:extLst>
          </p:cNvPr>
          <p:cNvGrpSpPr/>
          <p:nvPr/>
        </p:nvGrpSpPr>
        <p:grpSpPr>
          <a:xfrm>
            <a:off x="495632" y="4970609"/>
            <a:ext cx="322556" cy="230303"/>
            <a:chOff x="6544628" y="2782701"/>
            <a:chExt cx="322556" cy="230303"/>
          </a:xfrm>
        </p:grpSpPr>
        <p:sp>
          <p:nvSpPr>
            <p:cNvPr id="68" name="Persegi Panjang 67">
              <a:extLst>
                <a:ext uri="{FF2B5EF4-FFF2-40B4-BE49-F238E27FC236}">
                  <a16:creationId xmlns:a16="http://schemas.microsoft.com/office/drawing/2014/main" id="{0CCB38F3-D722-C9D1-3E8C-4851185F6890}"/>
                </a:ext>
              </a:extLst>
            </p:cNvPr>
            <p:cNvSpPr/>
            <p:nvPr/>
          </p:nvSpPr>
          <p:spPr>
            <a:xfrm rot="18900000">
              <a:off x="6544628" y="2782701"/>
              <a:ext cx="218345" cy="218345"/>
            </a:xfrm>
            <a:prstGeom prst="rect">
              <a:avLst/>
            </a:prstGeom>
            <a:solidFill>
              <a:srgbClr val="0070C0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69" name="Persegi Panjang 68">
              <a:extLst>
                <a:ext uri="{FF2B5EF4-FFF2-40B4-BE49-F238E27FC236}">
                  <a16:creationId xmlns:a16="http://schemas.microsoft.com/office/drawing/2014/main" id="{6D6177C8-6CE5-5BB7-5A55-B01AB8C6C197}"/>
                </a:ext>
              </a:extLst>
            </p:cNvPr>
            <p:cNvSpPr/>
            <p:nvPr/>
          </p:nvSpPr>
          <p:spPr>
            <a:xfrm rot="18900000">
              <a:off x="6648839" y="2794659"/>
              <a:ext cx="218345" cy="218345"/>
            </a:xfrm>
            <a:prstGeom prst="rect">
              <a:avLst/>
            </a:prstGeom>
            <a:solidFill>
              <a:srgbClr val="FFC000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70" name="Content Placeholder 5">
            <a:extLst>
              <a:ext uri="{FF2B5EF4-FFF2-40B4-BE49-F238E27FC236}">
                <a16:creationId xmlns:a16="http://schemas.microsoft.com/office/drawing/2014/main" id="{2D091237-B9ED-84D8-E05B-71C36BCDD667}"/>
              </a:ext>
            </a:extLst>
          </p:cNvPr>
          <p:cNvSpPr txBox="1">
            <a:spLocks/>
          </p:cNvSpPr>
          <p:nvPr/>
        </p:nvSpPr>
        <p:spPr>
          <a:xfrm>
            <a:off x="908778" y="2914850"/>
            <a:ext cx="5422250" cy="17349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ID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Produk Hukum SIKRI </a:t>
            </a:r>
            <a:r>
              <a:rPr lang="en-ID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sebagai</a:t>
            </a:r>
            <a:r>
              <a:rPr lang="en-ID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Platform SIKRI </a:t>
            </a:r>
            <a:r>
              <a:rPr lang="en-ID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integrasi</a:t>
            </a:r>
            <a:r>
              <a:rPr lang="en-ID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keuangan</a:t>
            </a:r>
            <a:r>
              <a:rPr lang="en-ID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Pemerintah</a:t>
            </a:r>
            <a:r>
              <a:rPr lang="en-ID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Pusat dan </a:t>
            </a:r>
            <a:r>
              <a:rPr lang="en-ID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Pemerintah</a:t>
            </a:r>
            <a:r>
              <a:rPr lang="en-ID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Daerah</a:t>
            </a:r>
          </a:p>
          <a:p>
            <a:pPr marL="342900" marR="0" lvl="0" indent="-342900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ID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Data </a:t>
            </a:r>
            <a:r>
              <a:rPr lang="en-ID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neraca</a:t>
            </a:r>
            <a:r>
              <a:rPr lang="en-ID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keuangan</a:t>
            </a:r>
            <a:r>
              <a:rPr lang="en-ID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pusat</a:t>
            </a:r>
            <a:r>
              <a:rPr lang="en-ID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dan </a:t>
            </a:r>
            <a:r>
              <a:rPr lang="en-ID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daerah</a:t>
            </a:r>
            <a:r>
              <a:rPr lang="en-ID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untuk</a:t>
            </a:r>
            <a:r>
              <a:rPr lang="en-ID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analisis</a:t>
            </a:r>
            <a:r>
              <a:rPr lang="en-ID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fiskal</a:t>
            </a:r>
            <a:endParaRPr lang="en-ID" sz="1400" dirty="0">
              <a:solidFill>
                <a:schemeClr val="bg2">
                  <a:lumMod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42900" marR="0" lvl="0" indent="-342900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ID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BAS </a:t>
            </a:r>
            <a:r>
              <a:rPr lang="en-ID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Konsolidasian</a:t>
            </a:r>
            <a:endParaRPr lang="en-ID" sz="1400" dirty="0">
              <a:solidFill>
                <a:schemeClr val="bg2">
                  <a:lumMod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42900" marR="0" lvl="0" indent="-342900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ID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Konsolidasi</a:t>
            </a:r>
            <a:r>
              <a:rPr lang="en-ID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Data </a:t>
            </a:r>
            <a:r>
              <a:rPr lang="en-ID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Transaksi</a:t>
            </a:r>
            <a:r>
              <a:rPr lang="en-ID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Pemerintah</a:t>
            </a:r>
            <a:r>
              <a:rPr lang="en-ID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Pusat dan Daerah</a:t>
            </a:r>
          </a:p>
          <a:p>
            <a:pPr marL="342900" marR="0" lvl="0" indent="-342900" defTabSz="914400" rtl="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ID" sz="1400" i="1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Data Analytics </a:t>
            </a:r>
            <a:r>
              <a:rPr lang="en-ID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dan </a:t>
            </a:r>
            <a:r>
              <a:rPr lang="en-ID" sz="1400" i="1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Business Intelligence </a:t>
            </a:r>
            <a:r>
              <a:rPr lang="en-ID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Keuangan</a:t>
            </a:r>
            <a:r>
              <a:rPr lang="en-ID" sz="1400" dirty="0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D" sz="1400" dirty="0" err="1">
                <a:solidFill>
                  <a:schemeClr val="bg2">
                    <a:lumMod val="1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Pemerintah</a:t>
            </a:r>
            <a:endParaRPr lang="en-ID" sz="1400" dirty="0">
              <a:solidFill>
                <a:schemeClr val="bg2">
                  <a:lumMod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3" name="Kotak Teks 72">
            <a:extLst>
              <a:ext uri="{FF2B5EF4-FFF2-40B4-BE49-F238E27FC236}">
                <a16:creationId xmlns:a16="http://schemas.microsoft.com/office/drawing/2014/main" id="{F0ADC8F5-C9A0-27F9-A284-F43BC6C42ABE}"/>
              </a:ext>
            </a:extLst>
          </p:cNvPr>
          <p:cNvSpPr txBox="1"/>
          <p:nvPr/>
        </p:nvSpPr>
        <p:spPr>
          <a:xfrm>
            <a:off x="851828" y="2646326"/>
            <a:ext cx="13597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OUTPUT</a:t>
            </a:r>
            <a:endParaRPr lang="en-ID" sz="1600" dirty="0">
              <a:solidFill>
                <a:schemeClr val="bg2">
                  <a:lumMod val="25000"/>
                </a:schemeClr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grpSp>
        <p:nvGrpSpPr>
          <p:cNvPr id="74" name="Grup 73">
            <a:extLst>
              <a:ext uri="{FF2B5EF4-FFF2-40B4-BE49-F238E27FC236}">
                <a16:creationId xmlns:a16="http://schemas.microsoft.com/office/drawing/2014/main" id="{C5558376-5142-34D0-F6B1-3F91445D0999}"/>
              </a:ext>
            </a:extLst>
          </p:cNvPr>
          <p:cNvGrpSpPr/>
          <p:nvPr/>
        </p:nvGrpSpPr>
        <p:grpSpPr>
          <a:xfrm>
            <a:off x="490037" y="2688789"/>
            <a:ext cx="322556" cy="230303"/>
            <a:chOff x="6544628" y="2782701"/>
            <a:chExt cx="322556" cy="230303"/>
          </a:xfrm>
        </p:grpSpPr>
        <p:sp>
          <p:nvSpPr>
            <p:cNvPr id="75" name="Persegi Panjang 74">
              <a:extLst>
                <a:ext uri="{FF2B5EF4-FFF2-40B4-BE49-F238E27FC236}">
                  <a16:creationId xmlns:a16="http://schemas.microsoft.com/office/drawing/2014/main" id="{BB331F20-0B3A-3EC2-987E-5F2CC1201576}"/>
                </a:ext>
              </a:extLst>
            </p:cNvPr>
            <p:cNvSpPr/>
            <p:nvPr/>
          </p:nvSpPr>
          <p:spPr>
            <a:xfrm rot="18900000">
              <a:off x="6544628" y="2782701"/>
              <a:ext cx="218345" cy="218345"/>
            </a:xfrm>
            <a:prstGeom prst="rect">
              <a:avLst/>
            </a:prstGeom>
            <a:solidFill>
              <a:srgbClr val="0070C0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76" name="Persegi Panjang 75">
              <a:extLst>
                <a:ext uri="{FF2B5EF4-FFF2-40B4-BE49-F238E27FC236}">
                  <a16:creationId xmlns:a16="http://schemas.microsoft.com/office/drawing/2014/main" id="{3111CDE5-304D-9F21-BEC5-38D287F75B1D}"/>
                </a:ext>
              </a:extLst>
            </p:cNvPr>
            <p:cNvSpPr/>
            <p:nvPr/>
          </p:nvSpPr>
          <p:spPr>
            <a:xfrm rot="18900000">
              <a:off x="6648839" y="2794659"/>
              <a:ext cx="218345" cy="218345"/>
            </a:xfrm>
            <a:prstGeom prst="rect">
              <a:avLst/>
            </a:prstGeom>
            <a:solidFill>
              <a:srgbClr val="FFC000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111" name="Content Placeholder 5">
            <a:extLst>
              <a:ext uri="{FF2B5EF4-FFF2-40B4-BE49-F238E27FC236}">
                <a16:creationId xmlns:a16="http://schemas.microsoft.com/office/drawing/2014/main" id="{6DF7D826-025C-B7A8-D82C-FF817A41329A}"/>
              </a:ext>
            </a:extLst>
          </p:cNvPr>
          <p:cNvSpPr txBox="1">
            <a:spLocks/>
          </p:cNvSpPr>
          <p:nvPr/>
        </p:nvSpPr>
        <p:spPr>
          <a:xfrm>
            <a:off x="8049174" y="3073653"/>
            <a:ext cx="3314042" cy="67270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14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Pengusulan dan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penetapan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SIKRI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sebagai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platform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integrasi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keuangan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Pemerintah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Pusat dan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Pemerintah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Daerah</a:t>
            </a:r>
            <a:endParaRPr lang="en-US" sz="1300" dirty="0">
              <a:solidFill>
                <a:schemeClr val="bg2">
                  <a:lumMod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12" name="Content Placeholder 5">
            <a:extLst>
              <a:ext uri="{FF2B5EF4-FFF2-40B4-BE49-F238E27FC236}">
                <a16:creationId xmlns:a16="http://schemas.microsoft.com/office/drawing/2014/main" id="{5E41747E-8253-47FD-8AD8-E23E510E07B8}"/>
              </a:ext>
            </a:extLst>
          </p:cNvPr>
          <p:cNvSpPr txBox="1">
            <a:spLocks/>
          </p:cNvSpPr>
          <p:nvPr/>
        </p:nvSpPr>
        <p:spPr>
          <a:xfrm>
            <a:off x="8030693" y="3837596"/>
            <a:ext cx="3587647" cy="67270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14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Penyelarasan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BAS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Pemerintah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Pusat dan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pemerintah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daerah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melalui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BAS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Konsolidasian</a:t>
            </a:r>
            <a:endParaRPr lang="en-US" sz="1300" dirty="0">
              <a:solidFill>
                <a:schemeClr val="bg2">
                  <a:lumMod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113" name="Konektor Lurus 112">
            <a:extLst>
              <a:ext uri="{FF2B5EF4-FFF2-40B4-BE49-F238E27FC236}">
                <a16:creationId xmlns:a16="http://schemas.microsoft.com/office/drawing/2014/main" id="{396B3FDF-BE3A-8BF7-0E27-37A75ED7589B}"/>
              </a:ext>
            </a:extLst>
          </p:cNvPr>
          <p:cNvCxnSpPr>
            <a:cxnSpLocks/>
          </p:cNvCxnSpPr>
          <p:nvPr/>
        </p:nvCxnSpPr>
        <p:spPr>
          <a:xfrm flipH="1">
            <a:off x="7105054" y="3048115"/>
            <a:ext cx="19060" cy="3168756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Oval 113">
            <a:extLst>
              <a:ext uri="{FF2B5EF4-FFF2-40B4-BE49-F238E27FC236}">
                <a16:creationId xmlns:a16="http://schemas.microsoft.com/office/drawing/2014/main" id="{624A522D-B64E-780B-6503-3A0BB4A5DAE2}"/>
              </a:ext>
            </a:extLst>
          </p:cNvPr>
          <p:cNvSpPr/>
          <p:nvPr/>
        </p:nvSpPr>
        <p:spPr>
          <a:xfrm>
            <a:off x="7029930" y="3257952"/>
            <a:ext cx="190240" cy="19024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25A5A89C-C31F-B462-B812-4F3859855623}"/>
              </a:ext>
            </a:extLst>
          </p:cNvPr>
          <p:cNvSpPr/>
          <p:nvPr/>
        </p:nvSpPr>
        <p:spPr>
          <a:xfrm>
            <a:off x="7072789" y="3300811"/>
            <a:ext cx="104524" cy="104524"/>
          </a:xfrm>
          <a:prstGeom prst="ellipse">
            <a:avLst/>
          </a:prstGeom>
          <a:solidFill>
            <a:srgbClr val="FFC000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6" name="Teardrop 21">
            <a:extLst>
              <a:ext uri="{FF2B5EF4-FFF2-40B4-BE49-F238E27FC236}">
                <a16:creationId xmlns:a16="http://schemas.microsoft.com/office/drawing/2014/main" id="{DCFB3192-5253-3B30-56C9-DDC11B888EB7}"/>
              </a:ext>
            </a:extLst>
          </p:cNvPr>
          <p:cNvSpPr/>
          <p:nvPr/>
        </p:nvSpPr>
        <p:spPr>
          <a:xfrm rot="13500000">
            <a:off x="7476297" y="3137435"/>
            <a:ext cx="431272" cy="431272"/>
          </a:xfrm>
          <a:prstGeom prst="teardrop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E3301E7C-1A59-04F0-C840-B96EE7A03F4D}"/>
              </a:ext>
            </a:extLst>
          </p:cNvPr>
          <p:cNvSpPr/>
          <p:nvPr/>
        </p:nvSpPr>
        <p:spPr>
          <a:xfrm>
            <a:off x="7531904" y="3187181"/>
            <a:ext cx="329786" cy="3297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118" name="Kotak Teks 117">
            <a:extLst>
              <a:ext uri="{FF2B5EF4-FFF2-40B4-BE49-F238E27FC236}">
                <a16:creationId xmlns:a16="http://schemas.microsoft.com/office/drawing/2014/main" id="{9F127737-9E8D-3723-1DD1-96AA59C9BB73}"/>
              </a:ext>
            </a:extLst>
          </p:cNvPr>
          <p:cNvSpPr txBox="1"/>
          <p:nvPr/>
        </p:nvSpPr>
        <p:spPr>
          <a:xfrm>
            <a:off x="7510533" y="3200917"/>
            <a:ext cx="366080" cy="286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01</a:t>
            </a:r>
          </a:p>
        </p:txBody>
      </p:sp>
      <p:cxnSp>
        <p:nvCxnSpPr>
          <p:cNvPr id="119" name="Konektor Lurus 118">
            <a:extLst>
              <a:ext uri="{FF2B5EF4-FFF2-40B4-BE49-F238E27FC236}">
                <a16:creationId xmlns:a16="http://schemas.microsoft.com/office/drawing/2014/main" id="{8142C339-657F-7872-3AF5-7D01AB4429DF}"/>
              </a:ext>
            </a:extLst>
          </p:cNvPr>
          <p:cNvCxnSpPr>
            <a:cxnSpLocks/>
            <a:endCxn id="116" idx="7"/>
          </p:cNvCxnSpPr>
          <p:nvPr/>
        </p:nvCxnSpPr>
        <p:spPr>
          <a:xfrm>
            <a:off x="7240254" y="3353070"/>
            <a:ext cx="146724" cy="1"/>
          </a:xfrm>
          <a:prstGeom prst="line">
            <a:avLst/>
          </a:prstGeom>
          <a:ln w="22225" cap="rnd">
            <a:solidFill>
              <a:schemeClr val="bg2">
                <a:lumMod val="5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 119">
            <a:extLst>
              <a:ext uri="{FF2B5EF4-FFF2-40B4-BE49-F238E27FC236}">
                <a16:creationId xmlns:a16="http://schemas.microsoft.com/office/drawing/2014/main" id="{520DAFE9-569D-326B-B88C-5E82D3F3E6D1}"/>
              </a:ext>
            </a:extLst>
          </p:cNvPr>
          <p:cNvSpPr/>
          <p:nvPr/>
        </p:nvSpPr>
        <p:spPr>
          <a:xfrm>
            <a:off x="7029930" y="4025794"/>
            <a:ext cx="190240" cy="19024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B543A157-3012-348E-1E17-97277F377494}"/>
              </a:ext>
            </a:extLst>
          </p:cNvPr>
          <p:cNvSpPr/>
          <p:nvPr/>
        </p:nvSpPr>
        <p:spPr>
          <a:xfrm>
            <a:off x="7072789" y="4068653"/>
            <a:ext cx="104524" cy="104524"/>
          </a:xfrm>
          <a:prstGeom prst="ellipse">
            <a:avLst/>
          </a:prstGeom>
          <a:solidFill>
            <a:srgbClr val="FFC000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2" name="Teardrop 21">
            <a:extLst>
              <a:ext uri="{FF2B5EF4-FFF2-40B4-BE49-F238E27FC236}">
                <a16:creationId xmlns:a16="http://schemas.microsoft.com/office/drawing/2014/main" id="{447889D5-AE44-D8D2-36CE-8AFF89FBE8CB}"/>
              </a:ext>
            </a:extLst>
          </p:cNvPr>
          <p:cNvSpPr/>
          <p:nvPr/>
        </p:nvSpPr>
        <p:spPr>
          <a:xfrm rot="13500000">
            <a:off x="7476297" y="3905277"/>
            <a:ext cx="431272" cy="431272"/>
          </a:xfrm>
          <a:prstGeom prst="teardrop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EDBE13D4-9F63-25B5-E111-3C7F7D7597C5}"/>
              </a:ext>
            </a:extLst>
          </p:cNvPr>
          <p:cNvSpPr/>
          <p:nvPr/>
        </p:nvSpPr>
        <p:spPr>
          <a:xfrm>
            <a:off x="7531904" y="3955024"/>
            <a:ext cx="329786" cy="3297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124" name="Kotak Teks 123">
            <a:extLst>
              <a:ext uri="{FF2B5EF4-FFF2-40B4-BE49-F238E27FC236}">
                <a16:creationId xmlns:a16="http://schemas.microsoft.com/office/drawing/2014/main" id="{DA0624B6-134F-A008-35C7-6691877A8113}"/>
              </a:ext>
            </a:extLst>
          </p:cNvPr>
          <p:cNvSpPr txBox="1"/>
          <p:nvPr/>
        </p:nvSpPr>
        <p:spPr>
          <a:xfrm>
            <a:off x="7510533" y="3968759"/>
            <a:ext cx="366080" cy="286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02</a:t>
            </a:r>
          </a:p>
        </p:txBody>
      </p:sp>
      <p:cxnSp>
        <p:nvCxnSpPr>
          <p:cNvPr id="125" name="Konektor Lurus 124">
            <a:extLst>
              <a:ext uri="{FF2B5EF4-FFF2-40B4-BE49-F238E27FC236}">
                <a16:creationId xmlns:a16="http://schemas.microsoft.com/office/drawing/2014/main" id="{6B446AB9-BFF2-41C8-C850-EFA19C58A15E}"/>
              </a:ext>
            </a:extLst>
          </p:cNvPr>
          <p:cNvCxnSpPr>
            <a:cxnSpLocks/>
            <a:endCxn id="122" idx="7"/>
          </p:cNvCxnSpPr>
          <p:nvPr/>
        </p:nvCxnSpPr>
        <p:spPr>
          <a:xfrm>
            <a:off x="7240254" y="4120912"/>
            <a:ext cx="146724" cy="1"/>
          </a:xfrm>
          <a:prstGeom prst="line">
            <a:avLst/>
          </a:prstGeom>
          <a:ln w="22225" cap="rnd">
            <a:solidFill>
              <a:schemeClr val="bg2">
                <a:lumMod val="5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Oval 125">
            <a:extLst>
              <a:ext uri="{FF2B5EF4-FFF2-40B4-BE49-F238E27FC236}">
                <a16:creationId xmlns:a16="http://schemas.microsoft.com/office/drawing/2014/main" id="{2101BE40-EB7C-62FB-6FBB-B213DB0C55DB}"/>
              </a:ext>
            </a:extLst>
          </p:cNvPr>
          <p:cNvSpPr/>
          <p:nvPr/>
        </p:nvSpPr>
        <p:spPr>
          <a:xfrm>
            <a:off x="7029930" y="4662302"/>
            <a:ext cx="190240" cy="19024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E604D8BB-94DB-0743-B411-2644D9F2D8F3}"/>
              </a:ext>
            </a:extLst>
          </p:cNvPr>
          <p:cNvSpPr/>
          <p:nvPr/>
        </p:nvSpPr>
        <p:spPr>
          <a:xfrm>
            <a:off x="7072789" y="4705161"/>
            <a:ext cx="104524" cy="104524"/>
          </a:xfrm>
          <a:prstGeom prst="ellipse">
            <a:avLst/>
          </a:prstGeom>
          <a:solidFill>
            <a:srgbClr val="FFC000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8" name="Teardrop 21">
            <a:extLst>
              <a:ext uri="{FF2B5EF4-FFF2-40B4-BE49-F238E27FC236}">
                <a16:creationId xmlns:a16="http://schemas.microsoft.com/office/drawing/2014/main" id="{D6521E3D-B8EE-A846-B723-30580F8AAB46}"/>
              </a:ext>
            </a:extLst>
          </p:cNvPr>
          <p:cNvSpPr/>
          <p:nvPr/>
        </p:nvSpPr>
        <p:spPr>
          <a:xfrm rot="13500000">
            <a:off x="7476297" y="4541785"/>
            <a:ext cx="431272" cy="431272"/>
          </a:xfrm>
          <a:prstGeom prst="teardrop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D6FC5F19-95AF-C1FB-E2C8-FDC5FCD0B8AB}"/>
              </a:ext>
            </a:extLst>
          </p:cNvPr>
          <p:cNvSpPr/>
          <p:nvPr/>
        </p:nvSpPr>
        <p:spPr>
          <a:xfrm>
            <a:off x="7531904" y="4591532"/>
            <a:ext cx="329786" cy="3297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130" name="Kotak Teks 129">
            <a:extLst>
              <a:ext uri="{FF2B5EF4-FFF2-40B4-BE49-F238E27FC236}">
                <a16:creationId xmlns:a16="http://schemas.microsoft.com/office/drawing/2014/main" id="{7BE81D1F-388B-839C-536A-EC7FD1185163}"/>
              </a:ext>
            </a:extLst>
          </p:cNvPr>
          <p:cNvSpPr txBox="1"/>
          <p:nvPr/>
        </p:nvSpPr>
        <p:spPr>
          <a:xfrm>
            <a:off x="7496798" y="4605267"/>
            <a:ext cx="366080" cy="286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03</a:t>
            </a:r>
          </a:p>
        </p:txBody>
      </p:sp>
      <p:cxnSp>
        <p:nvCxnSpPr>
          <p:cNvPr id="131" name="Konektor Lurus 130">
            <a:extLst>
              <a:ext uri="{FF2B5EF4-FFF2-40B4-BE49-F238E27FC236}">
                <a16:creationId xmlns:a16="http://schemas.microsoft.com/office/drawing/2014/main" id="{EA1D771A-D6E0-63BA-0BD9-C7C02C151C5E}"/>
              </a:ext>
            </a:extLst>
          </p:cNvPr>
          <p:cNvCxnSpPr>
            <a:cxnSpLocks/>
            <a:endCxn id="128" idx="7"/>
          </p:cNvCxnSpPr>
          <p:nvPr/>
        </p:nvCxnSpPr>
        <p:spPr>
          <a:xfrm>
            <a:off x="7240254" y="4757420"/>
            <a:ext cx="146724" cy="1"/>
          </a:xfrm>
          <a:prstGeom prst="line">
            <a:avLst/>
          </a:prstGeom>
          <a:ln w="22225" cap="rnd">
            <a:solidFill>
              <a:schemeClr val="bg2">
                <a:lumMod val="5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Oval 131">
            <a:extLst>
              <a:ext uri="{FF2B5EF4-FFF2-40B4-BE49-F238E27FC236}">
                <a16:creationId xmlns:a16="http://schemas.microsoft.com/office/drawing/2014/main" id="{567094E3-54DE-A967-93B8-CFAC53BB883B}"/>
              </a:ext>
            </a:extLst>
          </p:cNvPr>
          <p:cNvSpPr/>
          <p:nvPr/>
        </p:nvSpPr>
        <p:spPr>
          <a:xfrm>
            <a:off x="7050136" y="5633557"/>
            <a:ext cx="190240" cy="19024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3D3BF96D-5308-3039-D36B-911E4D50B487}"/>
              </a:ext>
            </a:extLst>
          </p:cNvPr>
          <p:cNvSpPr/>
          <p:nvPr/>
        </p:nvSpPr>
        <p:spPr>
          <a:xfrm>
            <a:off x="7092995" y="5676415"/>
            <a:ext cx="104524" cy="104524"/>
          </a:xfrm>
          <a:prstGeom prst="ellipse">
            <a:avLst/>
          </a:prstGeom>
          <a:solidFill>
            <a:srgbClr val="FFC000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34" name="Teardrop 21">
            <a:extLst>
              <a:ext uri="{FF2B5EF4-FFF2-40B4-BE49-F238E27FC236}">
                <a16:creationId xmlns:a16="http://schemas.microsoft.com/office/drawing/2014/main" id="{F2E3DEA0-B831-98FA-106E-3E6D795FBC64}"/>
              </a:ext>
            </a:extLst>
          </p:cNvPr>
          <p:cNvSpPr/>
          <p:nvPr/>
        </p:nvSpPr>
        <p:spPr>
          <a:xfrm rot="13500000">
            <a:off x="7496504" y="5513040"/>
            <a:ext cx="431272" cy="431272"/>
          </a:xfrm>
          <a:prstGeom prst="teardrop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084C4095-3696-BCC8-61FC-C9DCAF834492}"/>
              </a:ext>
            </a:extLst>
          </p:cNvPr>
          <p:cNvSpPr/>
          <p:nvPr/>
        </p:nvSpPr>
        <p:spPr>
          <a:xfrm>
            <a:off x="7552110" y="5562786"/>
            <a:ext cx="329786" cy="3297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136" name="Kotak Teks 135">
            <a:extLst>
              <a:ext uri="{FF2B5EF4-FFF2-40B4-BE49-F238E27FC236}">
                <a16:creationId xmlns:a16="http://schemas.microsoft.com/office/drawing/2014/main" id="{192B42A5-0842-93A3-3A2D-66992AEBFCE3}"/>
              </a:ext>
            </a:extLst>
          </p:cNvPr>
          <p:cNvSpPr txBox="1"/>
          <p:nvPr/>
        </p:nvSpPr>
        <p:spPr>
          <a:xfrm>
            <a:off x="7517005" y="5576522"/>
            <a:ext cx="366080" cy="286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04</a:t>
            </a:r>
          </a:p>
        </p:txBody>
      </p:sp>
      <p:cxnSp>
        <p:nvCxnSpPr>
          <p:cNvPr id="137" name="Konektor Lurus 136">
            <a:extLst>
              <a:ext uri="{FF2B5EF4-FFF2-40B4-BE49-F238E27FC236}">
                <a16:creationId xmlns:a16="http://schemas.microsoft.com/office/drawing/2014/main" id="{BF019BD9-DA44-72A4-386D-542C869EB897}"/>
              </a:ext>
            </a:extLst>
          </p:cNvPr>
          <p:cNvCxnSpPr>
            <a:cxnSpLocks/>
            <a:endCxn id="134" idx="7"/>
          </p:cNvCxnSpPr>
          <p:nvPr/>
        </p:nvCxnSpPr>
        <p:spPr>
          <a:xfrm>
            <a:off x="7260461" y="5728675"/>
            <a:ext cx="146724" cy="1"/>
          </a:xfrm>
          <a:prstGeom prst="line">
            <a:avLst/>
          </a:prstGeom>
          <a:ln w="22225" cap="rnd">
            <a:solidFill>
              <a:schemeClr val="bg2">
                <a:lumMod val="5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Content Placeholder 5">
            <a:extLst>
              <a:ext uri="{FF2B5EF4-FFF2-40B4-BE49-F238E27FC236}">
                <a16:creationId xmlns:a16="http://schemas.microsoft.com/office/drawing/2014/main" id="{76C9BF34-AFD4-26E5-8923-826C75BC7999}"/>
              </a:ext>
            </a:extLst>
          </p:cNvPr>
          <p:cNvSpPr txBox="1">
            <a:spLocks/>
          </p:cNvSpPr>
          <p:nvPr/>
        </p:nvSpPr>
        <p:spPr>
          <a:xfrm>
            <a:off x="8064253" y="4429892"/>
            <a:ext cx="3451170" cy="961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14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Pengembangan SIKRI 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untuk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konsolidasi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informasi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keuangan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level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laporan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dan level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transaksi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dengan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dukungan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i="1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data analytic 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dan </a:t>
            </a:r>
            <a:r>
              <a:rPr lang="en-US" sz="1300" i="1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business intelligence</a:t>
            </a:r>
            <a:endParaRPr lang="en-US" sz="1300" i="1" dirty="0">
              <a:solidFill>
                <a:schemeClr val="bg2">
                  <a:lumMod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39" name="Content Placeholder 5">
            <a:extLst>
              <a:ext uri="{FF2B5EF4-FFF2-40B4-BE49-F238E27FC236}">
                <a16:creationId xmlns:a16="http://schemas.microsoft.com/office/drawing/2014/main" id="{F54C1FA7-CA5A-75CE-0028-530B0DA84FE7}"/>
              </a:ext>
            </a:extLst>
          </p:cNvPr>
          <p:cNvSpPr txBox="1">
            <a:spLocks/>
          </p:cNvSpPr>
          <p:nvPr/>
        </p:nvSpPr>
        <p:spPr>
          <a:xfrm>
            <a:off x="8064253" y="5431047"/>
            <a:ext cx="3554085" cy="67270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14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Peningkatan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kualitas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sinergi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pengelolaan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keuangan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melalui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pemanfaatan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informasi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keuangan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pemerintah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konsolidasian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dan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statistik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keuangan</a:t>
            </a:r>
            <a:r>
              <a:rPr lang="en-US" sz="1300" dirty="0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300" dirty="0" err="1">
                <a:solidFill>
                  <a:schemeClr val="bg2">
                    <a:lumMod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pemerintah</a:t>
            </a:r>
            <a:endParaRPr lang="en-US" sz="1300" dirty="0">
              <a:solidFill>
                <a:schemeClr val="bg2">
                  <a:lumMod val="1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40" name="Kotak Teks 139">
            <a:extLst>
              <a:ext uri="{FF2B5EF4-FFF2-40B4-BE49-F238E27FC236}">
                <a16:creationId xmlns:a16="http://schemas.microsoft.com/office/drawing/2014/main" id="{682E571F-24F5-8654-9E0E-680271A17FC9}"/>
              </a:ext>
            </a:extLst>
          </p:cNvPr>
          <p:cNvSpPr txBox="1"/>
          <p:nvPr/>
        </p:nvSpPr>
        <p:spPr>
          <a:xfrm>
            <a:off x="7000902" y="2615056"/>
            <a:ext cx="18528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KEY MILESTONE</a:t>
            </a:r>
            <a:endParaRPr lang="en-ID" sz="1600" dirty="0">
              <a:solidFill>
                <a:schemeClr val="bg2">
                  <a:lumMod val="25000"/>
                </a:schemeClr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grpSp>
        <p:nvGrpSpPr>
          <p:cNvPr id="141" name="Grup 140">
            <a:extLst>
              <a:ext uri="{FF2B5EF4-FFF2-40B4-BE49-F238E27FC236}">
                <a16:creationId xmlns:a16="http://schemas.microsoft.com/office/drawing/2014/main" id="{645CCC0E-75D6-8A9F-299C-7005DC10E1A9}"/>
              </a:ext>
            </a:extLst>
          </p:cNvPr>
          <p:cNvGrpSpPr/>
          <p:nvPr/>
        </p:nvGrpSpPr>
        <p:grpSpPr>
          <a:xfrm>
            <a:off x="6639111" y="2657519"/>
            <a:ext cx="322556" cy="230303"/>
            <a:chOff x="6544628" y="2782701"/>
            <a:chExt cx="322556" cy="230303"/>
          </a:xfrm>
        </p:grpSpPr>
        <p:sp>
          <p:nvSpPr>
            <p:cNvPr id="142" name="Persegi Panjang 141">
              <a:extLst>
                <a:ext uri="{FF2B5EF4-FFF2-40B4-BE49-F238E27FC236}">
                  <a16:creationId xmlns:a16="http://schemas.microsoft.com/office/drawing/2014/main" id="{6A9AF597-A693-0379-4B40-101B85E358B7}"/>
                </a:ext>
              </a:extLst>
            </p:cNvPr>
            <p:cNvSpPr/>
            <p:nvPr/>
          </p:nvSpPr>
          <p:spPr>
            <a:xfrm rot="18900000">
              <a:off x="6544628" y="2782701"/>
              <a:ext cx="218345" cy="218345"/>
            </a:xfrm>
            <a:prstGeom prst="rect">
              <a:avLst/>
            </a:prstGeom>
            <a:solidFill>
              <a:srgbClr val="0070C0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43" name="Persegi Panjang 142">
              <a:extLst>
                <a:ext uri="{FF2B5EF4-FFF2-40B4-BE49-F238E27FC236}">
                  <a16:creationId xmlns:a16="http://schemas.microsoft.com/office/drawing/2014/main" id="{0E36F53A-C8EA-13A6-71EA-FE0586CC2C5F}"/>
                </a:ext>
              </a:extLst>
            </p:cNvPr>
            <p:cNvSpPr/>
            <p:nvPr/>
          </p:nvSpPr>
          <p:spPr>
            <a:xfrm rot="18900000">
              <a:off x="6648839" y="2794659"/>
              <a:ext cx="218345" cy="218345"/>
            </a:xfrm>
            <a:prstGeom prst="rect">
              <a:avLst/>
            </a:prstGeom>
            <a:solidFill>
              <a:srgbClr val="FFC000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</p:spTree>
    <p:extLst>
      <p:ext uri="{BB962C8B-B14F-4D97-AF65-F5344CB8AC3E}">
        <p14:creationId xmlns:p14="http://schemas.microsoft.com/office/powerpoint/2010/main" val="27577068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4004</TotalTime>
  <Words>1013</Words>
  <Application>Microsoft Office PowerPoint</Application>
  <PresentationFormat>Widescreen</PresentationFormat>
  <Paragraphs>178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Roboto</vt:lpstr>
      <vt:lpstr>Roboto Black</vt:lpstr>
      <vt:lpstr>Tema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PowerPoint</dc:title>
  <dc:creator>Andika Kusumawardani</dc:creator>
  <cp:lastModifiedBy>Julianda Rosyadi</cp:lastModifiedBy>
  <cp:revision>97</cp:revision>
  <dcterms:created xsi:type="dcterms:W3CDTF">2021-11-09T07:12:09Z</dcterms:created>
  <dcterms:modified xsi:type="dcterms:W3CDTF">2022-05-23T00:25:14Z</dcterms:modified>
</cp:coreProperties>
</file>